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25_217ED40D.xml" ContentType="application/vnd.ms-powerpoint.comments+xml"/>
  <Override PartName="/ppt/comments/modernComment_103_0.xml" ContentType="application/vnd.ms-powerpoint.comments+xml"/>
  <Override PartName="/ppt/comments/modernComment_118_1F75BAFB.xml" ContentType="application/vnd.ms-powerpoint.comments+xml"/>
  <Override PartName="/ppt/comments/modernComment_12C_E9AF7C5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9"/>
  </p:notesMasterIdLst>
  <p:handoutMasterIdLst>
    <p:handoutMasterId r:id="rId40"/>
  </p:handoutMasterIdLst>
  <p:sldIdLst>
    <p:sldId id="256" r:id="rId5"/>
    <p:sldId id="257" r:id="rId6"/>
    <p:sldId id="274" r:id="rId7"/>
    <p:sldId id="275" r:id="rId8"/>
    <p:sldId id="284" r:id="rId9"/>
    <p:sldId id="286" r:id="rId10"/>
    <p:sldId id="289" r:id="rId11"/>
    <p:sldId id="293" r:id="rId12"/>
    <p:sldId id="258" r:id="rId13"/>
    <p:sldId id="259" r:id="rId14"/>
    <p:sldId id="301" r:id="rId15"/>
    <p:sldId id="307" r:id="rId16"/>
    <p:sldId id="280" r:id="rId17"/>
    <p:sldId id="302" r:id="rId18"/>
    <p:sldId id="303" r:id="rId19"/>
    <p:sldId id="304" r:id="rId20"/>
    <p:sldId id="279" r:id="rId21"/>
    <p:sldId id="278" r:id="rId22"/>
    <p:sldId id="306" r:id="rId23"/>
    <p:sldId id="281" r:id="rId24"/>
    <p:sldId id="283" r:id="rId25"/>
    <p:sldId id="285" r:id="rId26"/>
    <p:sldId id="287" r:id="rId27"/>
    <p:sldId id="288" r:id="rId28"/>
    <p:sldId id="290" r:id="rId29"/>
    <p:sldId id="291" r:id="rId30"/>
    <p:sldId id="294" r:id="rId31"/>
    <p:sldId id="273" r:id="rId32"/>
    <p:sldId id="296" r:id="rId33"/>
    <p:sldId id="297" r:id="rId34"/>
    <p:sldId id="295" r:id="rId35"/>
    <p:sldId id="305" r:id="rId36"/>
    <p:sldId id="300" r:id="rId37"/>
    <p:sldId id="270" r:id="rId38"/>
  </p:sldIdLst>
  <p:sldSz cx="18288000" cy="10287000"/>
  <p:notesSz cx="6858000" cy="9144000"/>
  <p:embeddedFontLst>
    <p:embeddedFont>
      <p:font typeface="Asap Bold" panose="020F0804030202060203" pitchFamily="34" charset="77"/>
      <p:regular r:id="rId41"/>
      <p:bold r:id="rId42"/>
    </p:embeddedFont>
    <p:embeddedFont>
      <p:font typeface="Asap Semi-Bold" panose="020F0704030202060203" pitchFamily="34" charset="77"/>
      <p:regular r:id="rId43"/>
      <p:bold r:id="rId44"/>
    </p:embeddedFont>
    <p:embeddedFont>
      <p:font typeface="Cabin Bold" pitchFamily="2" charset="77"/>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9A8E2-51C5-47F3-DE8B-86D9EAE117B1}" name="QUÁCH QUỲNH NHƯ" initials="NQ" userId="S::22120258@student.hcmus.edu.vn::cb645d40-9cb5-4ad9-919d-c2076ba071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339966"/>
    <a:srgbClr val="D5F7E0"/>
    <a:srgbClr val="CCFFCC"/>
    <a:srgbClr val="99FFCC"/>
    <a:srgbClr val="5BF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12354-7B5D-9C5E-8ECD-DACB6F361A22}" v="6" dt="2024-10-28T09:10:31.083"/>
    <p1510:client id="{354CC7D0-07C2-F5D1-16CB-5F6CCF03CDA3}" v="8" dt="2024-10-28T13:04:28.792"/>
    <p1510:client id="{35FAA843-F03A-9C49-9B99-3371ABF13510}" v="690" dt="2024-10-29T04:34:42.128"/>
    <p1510:client id="{480E605B-A151-EC18-C357-A399FC88A6C5}" v="1" dt="2024-10-28T15:32:16.556"/>
    <p1510:client id="{66913FA2-556B-EEA8-68DB-767FA0789A5F}" v="13" dt="2024-10-28T15:16:56.082"/>
    <p1510:client id="{7F2ED435-A513-99A4-A09B-029604AD834F}" v="13" dt="2024-10-28T09:18:28.765"/>
    <p1510:client id="{A27349B8-5033-4620-899E-3F5528AD3735}" v="995" dt="2024-10-28T14:53:53.055"/>
    <p1510:client id="{D6E5A7AE-FCCE-E266-6DA8-1E5E1BC5A882}" v="23" dt="2024-10-28T16:42:34.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81"/>
  </p:normalViewPr>
  <p:slideViewPr>
    <p:cSldViewPr snapToGrid="0">
      <p:cViewPr varScale="1">
        <p:scale>
          <a:sx n="77" d="100"/>
          <a:sy n="77" d="100"/>
        </p:scale>
        <p:origin x="68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9779B428-54F1-4B8C-BBCE-CE90DC8EBF7C}" authorId="{8709A8E2-51C5-47F3-DE8B-86D9EAE117B1}" created="2024-10-24T15:53:50.568">
    <pc:sldMkLst xmlns:pc="http://schemas.microsoft.com/office/powerpoint/2013/main/command">
      <pc:docMk/>
      <pc:sldMk cId="0" sldId="259"/>
    </pc:sldMkLst>
    <p188:txBody>
      <a:bodyPr/>
      <a:lstStyle/>
      <a:p>
        <a:r>
          <a:rPr lang="en-US"/>
          <a:t>Tiêu chí 2: Phù hợp với mục đích: Mục tiêu của nhóm chúng mình là phân tích xu hướng nghe nhạc của người dùng với các góc độ khác nhau, và qua bốn biểu đồ, điều đó được thể hiện đầy đủ thông qua việc phân tích với xu hướng theo năm phát hành, theo số lượng nghệ sĩ, thuộc tính âm nhạc và âm giai. Và từ các biểu đồ này, đã phù hợp với mong muốn ban đầu mà nhóm đưa ra</a:t>
        </a:r>
      </a:p>
    </p188:txBody>
  </p188:cm>
</p188:cmLst>
</file>

<file path=ppt/comments/modernComment_118_1F75BAFB.xml><?xml version="1.0" encoding="utf-8"?>
<p188:cmLst xmlns:a="http://schemas.openxmlformats.org/drawingml/2006/main" xmlns:r="http://schemas.openxmlformats.org/officeDocument/2006/relationships" xmlns:p188="http://schemas.microsoft.com/office/powerpoint/2018/8/main">
  <p188:cm id="{0D263B18-A2C3-41AD-90A0-6EB2FA88C497}" authorId="{8709A8E2-51C5-47F3-DE8B-86D9EAE117B1}" created="2024-10-24T16:00:15.081">
    <pc:sldMkLst xmlns:pc="http://schemas.microsoft.com/office/powerpoint/2013/main/command">
      <pc:docMk/>
      <pc:sldMk cId="527809275" sldId="280"/>
    </pc:sldMkLst>
    <p188:txBody>
      <a:bodyPr/>
      <a:lstStyle/>
      <a:p>
        <a:r>
          <a:rPr lang="en-US"/>
          <a:t>Tiêu chí 3: rõ ràng và dễ hiểu: có thể hỏi câu hỏi để các bạn nhận xét, sau đó rút ra là biểu đồ đã rõ ràng, dễ hiểu</a:t>
        </a:r>
      </a:p>
    </p188:txBody>
  </p188:cm>
</p188:cmLst>
</file>

<file path=ppt/comments/modernComment_125_217ED40D.xml><?xml version="1.0" encoding="utf-8"?>
<p188:cmLst xmlns:a="http://schemas.openxmlformats.org/drawingml/2006/main" xmlns:r="http://schemas.openxmlformats.org/officeDocument/2006/relationships" xmlns:p188="http://schemas.microsoft.com/office/powerpoint/2018/8/main">
  <p188:cm id="{BC2AEAF6-908D-4E66-A444-A739E57C92A0}" authorId="{8709A8E2-51C5-47F3-DE8B-86D9EAE117B1}" created="2024-10-19T10:09:46.938">
    <pc:sldMkLst xmlns:pc="http://schemas.microsoft.com/office/powerpoint/2013/main/command">
      <pc:docMk/>
      <pc:sldMk cId="561959949" sldId="293"/>
    </pc:sldMkLst>
    <p188:replyLst>
      <p188:reply id="{83C56469-5F76-40C9-98E3-99724CABF873}" authorId="{8709A8E2-51C5-47F3-DE8B-86D9EAE117B1}" created="2024-10-19T10:10:08.962">
        <p188:txBody>
          <a:bodyPr/>
          <a:lstStyle/>
          <a:p>
            <a:r>
              <a:rPr lang="en-US"/>
              <a:t>Spotify cung cấp Web API cho phép các ứng dụng truy cập vào dữ liệu âm nhạc của Spotify, bao gồm thông tin về bài hát, nghệ sĩ, album, danh sách phát và nhiều chức năng khác.
</a:t>
            </a:r>
          </a:p>
        </p188:txBody>
      </p188:reply>
      <p188:reply id="{6D72A2FD-6D53-4749-BBF4-20E3579E2918}" authorId="{8709A8E2-51C5-47F3-DE8B-86D9EAE117B1}" created="2024-10-24T15:44:24.650">
        <p188:txBody>
          <a:bodyPr/>
          <a:lstStyle/>
          <a:p>
            <a:r>
              <a:rPr lang="en-US"/>
              <a:t>Tiêu chí 1: nguồn dữ liệu đáng tin cậy: dựa vào thông tin về nguồn gốc và chính sách sử dụng, chúng mình thấy rằng bộ dữ liệu được chọn là đáng tin cậy vì nó được thu thập thông qua chính Spotify, và tuân thủ đầy đủ các chính sách sử dụng</a:t>
            </a:r>
          </a:p>
        </p188:txBody>
      </p188:reply>
    </p188:replyLst>
    <p188:txBody>
      <a:bodyPr/>
      <a:lstStyle/>
      <a:p>
        <a:r>
          <a:rPr lang="en-US"/>
          <a:t>CC0 1.0 Universal (hay còn gọi là CC0 hoặc Creative Commons Zero) là một giấy phép bản quyền được phát hành bởi tổ chức Creative Commons, cho phép người sáng tạo từ bỏ mọi quyền sở hữu trí tuệ đối với tác phẩm của mình. Cụ thể:
Từ bỏ bản quyền: Tác giả của tác phẩm từ bỏ hoàn toàn quyền bản quyền và các quyền liên quan, bao gồm quyền tác giả, sao chép, phân phối, biểu diễn công khai, v.v.
Sử dụng tự do: Bất kỳ ai cũng có thể sử dụng tác phẩm cho bất kỳ mục đích nào mà không cần xin phép hay ghi nhận tác giả, kể cả cho mục đích thương mại.
Toàn cầu: Giấy phép này có hiệu lực trên toàn cầu và không giới hạn về mặt pháp lý ở bất kỳ quốc gia nào.
CC0 1.0 Universal là cách để các nhà sáng tạo chia sẻ tác phẩm với cộng đồng mà không kèm theo bất kỳ ràng buộc pháp lý nào.</a:t>
        </a:r>
      </a:p>
    </p188:txBody>
  </p188:cm>
</p188:cmLst>
</file>

<file path=ppt/comments/modernComment_12C_E9AF7C5E.xml><?xml version="1.0" encoding="utf-8"?>
<p188:cmLst xmlns:a="http://schemas.openxmlformats.org/drawingml/2006/main" xmlns:r="http://schemas.openxmlformats.org/officeDocument/2006/relationships" xmlns:p188="http://schemas.microsoft.com/office/powerpoint/2018/8/main">
  <p188:cm id="{BA4AA022-58DB-43FB-B08D-CE6433801D2E}" authorId="{8709A8E2-51C5-47F3-DE8B-86D9EAE117B1}" created="2024-10-24T16:01:53.881">
    <pc:sldMkLst xmlns:pc="http://schemas.microsoft.com/office/powerpoint/2013/main/command">
      <pc:docMk/>
      <pc:sldMk cId="3920591966" sldId="300"/>
    </pc:sldMkLst>
    <p188:txBody>
      <a:bodyPr/>
      <a:lstStyle/>
      <a:p>
        <a:r>
          <a:rPr lang="en-US"/>
          <a:t>Tiêu chí 4: Sự kết hợp và liên kết: liên kết các thông tin của 2 dashboard,ta có thể tổng kết được các thông tin sau:….</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D336D8-F816-A592-565F-273F09DCC1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79897D-0735-6BFE-8C4E-539F89D5D6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8CE0EA-0500-47B4-8508-3FF0A99CE0A1}" type="datetimeFigureOut">
              <a:rPr lang="en-US" smtClean="0"/>
              <a:t>10/29/24</a:t>
            </a:fld>
            <a:endParaRPr lang="en-US"/>
          </a:p>
        </p:txBody>
      </p:sp>
      <p:sp>
        <p:nvSpPr>
          <p:cNvPr id="4" name="Footer Placeholder 3">
            <a:extLst>
              <a:ext uri="{FF2B5EF4-FFF2-40B4-BE49-F238E27FC236}">
                <a16:creationId xmlns:a16="http://schemas.microsoft.com/office/drawing/2014/main" id="{45665567-E222-FD87-CE65-96071B1BB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FD0CCB-7AB6-DF6E-FED0-FC8E342EA2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09920F-0280-4087-AF07-EE78843BEB99}" type="slidenum">
              <a:rPr lang="en-US" smtClean="0"/>
              <a:t>‹#›</a:t>
            </a:fld>
            <a:endParaRPr lang="en-US"/>
          </a:p>
        </p:txBody>
      </p:sp>
    </p:spTree>
    <p:extLst>
      <p:ext uri="{BB962C8B-B14F-4D97-AF65-F5344CB8AC3E}">
        <p14:creationId xmlns:p14="http://schemas.microsoft.com/office/powerpoint/2010/main" val="36306821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BD233-7040-4891-95B5-9802EFC074FC}"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0A585-82FE-43E2-8D47-4E5EC92408FB}" type="slidenum">
              <a:rPr lang="en-US" smtClean="0"/>
              <a:t>‹#›</a:t>
            </a:fld>
            <a:endParaRPr lang="en-US"/>
          </a:p>
        </p:txBody>
      </p:sp>
    </p:spTree>
    <p:extLst>
      <p:ext uri="{BB962C8B-B14F-4D97-AF65-F5344CB8AC3E}">
        <p14:creationId xmlns:p14="http://schemas.microsoft.com/office/powerpoint/2010/main" val="21417300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B8E2B3-211A-5542-9F3E-D854769C5AD1}"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3E3872-31AF-094D-8FC8-778A9961EC26}"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EEA63-BA27-3949-BDF7-C8EF8798B93F}"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D4A744-33EF-9B44-A38C-F74DE17430DA}"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D38C9-169D-7E45-80D9-5AF33C7B09C7}"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7BC560-79D3-F046-9849-A6B9181A5D60}"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970118-AB05-EA42-814D-67DEFB490A7A}" type="datetime1">
              <a:rPr lang="en-US" smtClean="0"/>
              <a:t>10/29/24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6EEB4F-B492-D846-AF84-9EA2054A4209}" type="datetime1">
              <a:rPr lang="en-US" smtClean="0"/>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C8D8F-F5C3-F34D-8A94-E1702DBA38A0}" type="datetime1">
              <a:rPr lang="en-US" smtClean="0"/>
              <a:t>10/29/24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139261" y="9564500"/>
            <a:ext cx="2133600" cy="365125"/>
          </a:xfrm>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EAF976-5B66-3C43-A259-B14E45B874BD}"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02E45B-5D9D-A748-BB75-B6B075255722}"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9B131-33B4-D344-ADAB-CE3BD9B4226C}" type="datetime1">
              <a:rPr lang="en-US" smtClean="0"/>
              <a:t>10/29/24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3_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18_1F75BAFB.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2C_E9AF7C5E.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25_217ED40D.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700000">
            <a:off x="4901347" y="147515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sp>
        <p:nvSpPr>
          <p:cNvPr id="3" name="TextBox 3"/>
          <p:cNvSpPr txBox="1"/>
          <p:nvPr/>
        </p:nvSpPr>
        <p:spPr>
          <a:xfrm>
            <a:off x="1028700" y="2672338"/>
            <a:ext cx="12261737" cy="4997971"/>
          </a:xfrm>
          <a:prstGeom prst="rect">
            <a:avLst/>
          </a:prstGeom>
        </p:spPr>
        <p:txBody>
          <a:bodyPr lIns="0" tIns="0" rIns="0" bIns="0" rtlCol="0" anchor="t">
            <a:spAutoFit/>
          </a:bodyPr>
          <a:lstStyle/>
          <a:p>
            <a:pPr algn="l">
              <a:lnSpc>
                <a:spcPts val="13307"/>
              </a:lnSpc>
            </a:pPr>
            <a:r>
              <a:rPr lang="en-US" sz="9713" b="1">
                <a:solidFill>
                  <a:srgbClr val="F8F8F8"/>
                </a:solidFill>
                <a:latin typeface="Cabin Bold" panose="020B0604020202020204" charset="0"/>
                <a:ea typeface="Cabin Bold"/>
                <a:cs typeface="Cabin Bold"/>
                <a:sym typeface="Cabin Bold"/>
              </a:rPr>
              <a:t>NHỮNG BÀI HÁT ĐƯỢC NGHE NHIỀU NHẤT TRÊN SPOTIFY</a:t>
            </a:r>
          </a:p>
        </p:txBody>
      </p:sp>
      <p:grpSp>
        <p:nvGrpSpPr>
          <p:cNvPr id="11" name="Group 11"/>
          <p:cNvGrpSpPr/>
          <p:nvPr/>
        </p:nvGrpSpPr>
        <p:grpSpPr>
          <a:xfrm>
            <a:off x="1028700" y="1028700"/>
            <a:ext cx="3903161" cy="489363"/>
            <a:chOff x="0" y="0"/>
            <a:chExt cx="5204216" cy="652485"/>
          </a:xfrm>
        </p:grpSpPr>
        <p:sp>
          <p:nvSpPr>
            <p:cNvPr id="12" name="TextBox 12"/>
            <p:cNvSpPr txBox="1"/>
            <p:nvPr/>
          </p:nvSpPr>
          <p:spPr>
            <a:xfrm>
              <a:off x="877820" y="55541"/>
              <a:ext cx="4326396" cy="493778"/>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Cabin Bold" panose="020B0604020202020204" charset="0"/>
                  <a:ea typeface="Asap Bold"/>
                  <a:cs typeface="Asap Bold"/>
                  <a:sym typeface="Asap Bold"/>
                </a:rPr>
                <a:t>Nhóm 11</a:t>
              </a:r>
            </a:p>
          </p:txBody>
        </p:sp>
        <p:sp>
          <p:nvSpPr>
            <p:cNvPr id="13" name="Freeform 13"/>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Cabin Bold" panose="020B0604020202020204" charset="0"/>
              </a:endParaRPr>
            </a:p>
          </p:txBody>
        </p:sp>
      </p:grpSp>
      <p:sp>
        <p:nvSpPr>
          <p:cNvPr id="7" name="Slide Number Placeholder 6">
            <a:extLst>
              <a:ext uri="{FF2B5EF4-FFF2-40B4-BE49-F238E27FC236}">
                <a16:creationId xmlns:a16="http://schemas.microsoft.com/office/drawing/2014/main" id="{2FF4EB59-B5B4-71F7-C7EA-006B8747D10F}"/>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3"/>
          <p:cNvSpPr txBox="1"/>
          <p:nvPr/>
        </p:nvSpPr>
        <p:spPr>
          <a:xfrm>
            <a:off x="166255" y="242628"/>
            <a:ext cx="3054927" cy="52387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1</a:t>
            </a:r>
          </a:p>
        </p:txBody>
      </p:sp>
      <p:pic>
        <p:nvPicPr>
          <p:cNvPr id="2" name="Picture 1" descr="A screenshot of a graph&#10;&#10;Description automatically generated">
            <a:extLst>
              <a:ext uri="{FF2B5EF4-FFF2-40B4-BE49-F238E27FC236}">
                <a16:creationId xmlns:a16="http://schemas.microsoft.com/office/drawing/2014/main" id="{72A02DEC-1D4A-93E5-5DF8-612173620753}"/>
              </a:ext>
            </a:extLst>
          </p:cNvPr>
          <p:cNvPicPr>
            <a:picLocks noChangeAspect="1"/>
          </p:cNvPicPr>
          <p:nvPr/>
        </p:nvPicPr>
        <p:blipFill>
          <a:blip r:embed="rId3"/>
          <a:stretch>
            <a:fillRect/>
          </a:stretch>
        </p:blipFill>
        <p:spPr>
          <a:xfrm>
            <a:off x="334722" y="1138507"/>
            <a:ext cx="17640120" cy="9152985"/>
          </a:xfrm>
          <a:prstGeom prst="rect">
            <a:avLst/>
          </a:prstGeom>
        </p:spPr>
      </p:pic>
      <p:sp>
        <p:nvSpPr>
          <p:cNvPr id="7" name="Slide Number Placeholder 6">
            <a:extLst>
              <a:ext uri="{FF2B5EF4-FFF2-40B4-BE49-F238E27FC236}">
                <a16:creationId xmlns:a16="http://schemas.microsoft.com/office/drawing/2014/main" id="{B3534685-0993-C09C-C98C-3684B54E537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35A7E-FC21-4169-0F3E-92D7FF1A1C3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8764A70-7C4C-241F-AF44-707AB2A7FBEB}"/>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693D4E7A-0373-EFCD-7C2F-9A161BB3040C}"/>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8A0907E5-6D41-85F4-D78C-8AD94B2C8E10}"/>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4B90A54F-32A6-FC00-521F-1A31A9A87F86}"/>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2015B883-4015-9784-2764-5D0F76CC10F7}"/>
              </a:ext>
            </a:extLst>
          </p:cNvPr>
          <p:cNvGrpSpPr/>
          <p:nvPr/>
        </p:nvGrpSpPr>
        <p:grpSpPr>
          <a:xfrm>
            <a:off x="5190519" y="4133197"/>
            <a:ext cx="9572631" cy="4675470"/>
            <a:chOff x="10972800" y="1014178"/>
            <a:chExt cx="3793657" cy="7603649"/>
          </a:xfrm>
        </p:grpSpPr>
        <p:sp>
          <p:nvSpPr>
            <p:cNvPr id="6" name="Rectangle: Rounded Corners 5">
              <a:extLst>
                <a:ext uri="{FF2B5EF4-FFF2-40B4-BE49-F238E27FC236}">
                  <a16:creationId xmlns:a16="http://schemas.microsoft.com/office/drawing/2014/main" id="{0E924DB8-002C-D72D-2934-3990190F4A27}"/>
                </a:ext>
              </a:extLst>
            </p:cNvPr>
            <p:cNvSpPr/>
            <p:nvPr/>
          </p:nvSpPr>
          <p:spPr>
            <a:xfrm>
              <a:off x="10972800" y="1499765"/>
              <a:ext cx="3793657" cy="7118062"/>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just"/>
              <a:r>
                <a:rPr lang="vi-VN" sz="2500">
                  <a:solidFill>
                    <a:srgbClr val="000000"/>
                  </a:solidFill>
                  <a:ea typeface="+mn-lt"/>
                  <a:cs typeface="+mn-lt"/>
                </a:rPr>
                <a:t>Tổng quan về dữ liệu</a:t>
              </a:r>
              <a:r>
                <a:rPr lang="vi-VN" sz="2500" b="0" i="0" u="none" strike="noStrike">
                  <a:solidFill>
                    <a:srgbClr val="000000"/>
                  </a:solidFill>
                  <a:effectLst/>
                  <a:ea typeface="+mn-lt"/>
                  <a:cs typeface="+mn-lt"/>
                </a:rPr>
                <a:t>:</a:t>
              </a:r>
              <a:endParaRPr lang="en-US">
                <a:ea typeface="+mn-lt"/>
                <a:cs typeface="+mn-lt"/>
              </a:endParaRPr>
            </a:p>
            <a:p>
              <a:pPr marL="285750" indent="-285750" algn="just">
                <a:buFont typeface="Arial"/>
                <a:buChar char="•"/>
              </a:pPr>
              <a:r>
                <a:rPr lang="vi-VN" sz="2500" b="1">
                  <a:solidFill>
                    <a:srgbClr val="000000"/>
                  </a:solidFill>
                  <a:ea typeface="+mn-lt"/>
                  <a:cs typeface="+mn-lt"/>
                </a:rPr>
                <a:t>Tổng số lượt nghe</a:t>
              </a:r>
              <a:r>
                <a:rPr lang="vi-VN" sz="2500" b="0" i="0" u="none" strike="noStrike">
                  <a:solidFill>
                    <a:srgbClr val="000000"/>
                  </a:solidFill>
                  <a:effectLst/>
                  <a:ea typeface="+mn-lt"/>
                  <a:cs typeface="+mn-lt"/>
                </a:rPr>
                <a:t>: </a:t>
              </a:r>
              <a:r>
                <a:rPr lang="en-US" sz="2500" b="0" i="0" u="none" strike="noStrike">
                  <a:solidFill>
                    <a:srgbClr val="000000"/>
                  </a:solidFill>
                  <a:effectLst/>
                  <a:ea typeface="+mn-lt"/>
                  <a:cs typeface="+mn-lt"/>
                </a:rPr>
                <a:t>~489</a:t>
              </a:r>
              <a:r>
                <a:rPr lang="vi-VN" sz="2500">
                  <a:solidFill>
                    <a:srgbClr val="000000"/>
                  </a:solidFill>
                  <a:ea typeface="+mn-lt"/>
                  <a:cs typeface="+mn-lt"/>
                </a:rPr>
                <a:t> t</a:t>
              </a:r>
              <a:r>
                <a:rPr lang="en-US" sz="2500">
                  <a:solidFill>
                    <a:srgbClr val="000000"/>
                  </a:solidFill>
                  <a:ea typeface="+mn-lt"/>
                  <a:cs typeface="+mn-lt"/>
                </a:rPr>
                <a:t>ỉ</a:t>
              </a:r>
              <a:endParaRPr lang="vi-VN"/>
            </a:p>
            <a:p>
              <a:pPr marL="285750" indent="-285750" algn="just">
                <a:buFont typeface="Arial"/>
                <a:buChar char="•"/>
              </a:pPr>
              <a:r>
                <a:rPr lang="vi-VN" sz="2500" b="1">
                  <a:solidFill>
                    <a:srgbClr val="000000"/>
                  </a:solidFill>
                  <a:ea typeface="+mn-lt"/>
                  <a:cs typeface="+mn-lt"/>
                </a:rPr>
                <a:t>Số lượng </a:t>
              </a:r>
              <a:r>
                <a:rPr lang="vi-VN" sz="2500" b="1" i="0" u="none" strike="noStrike">
                  <a:solidFill>
                    <a:srgbClr val="000000"/>
                  </a:solidFill>
                  <a:effectLst/>
                  <a:ea typeface="+mn-lt"/>
                  <a:cs typeface="+mn-lt"/>
                </a:rPr>
                <a:t>bài hát</a:t>
              </a:r>
              <a:r>
                <a:rPr lang="vi-VN" sz="2500" b="0" i="0" u="none" strike="noStrike">
                  <a:solidFill>
                    <a:srgbClr val="000000"/>
                  </a:solidFill>
                  <a:effectLst/>
                  <a:ea typeface="+mn-lt"/>
                  <a:cs typeface="+mn-lt"/>
                </a:rPr>
                <a:t>: </a:t>
              </a:r>
              <a:r>
                <a:rPr lang="vi-VN" sz="2500">
                  <a:solidFill>
                    <a:srgbClr val="000000"/>
                  </a:solidFill>
                  <a:ea typeface="+mn-lt"/>
                  <a:cs typeface="+mn-lt"/>
                </a:rPr>
                <a:t>953</a:t>
              </a:r>
              <a:endParaRPr lang="vi-VN"/>
            </a:p>
            <a:p>
              <a:pPr marL="285750" indent="-285750" algn="just">
                <a:buFont typeface="Arial"/>
                <a:buChar char="•"/>
              </a:pPr>
              <a:r>
                <a:rPr lang="vi-VN" sz="2500" b="1">
                  <a:solidFill>
                    <a:srgbClr val="000000"/>
                  </a:solidFill>
                  <a:ea typeface="+mn-lt"/>
                  <a:cs typeface="+mn-lt"/>
                </a:rPr>
                <a:t>Trung bình </a:t>
              </a:r>
              <a:r>
                <a:rPr lang="vi-VN" sz="2500" b="1" i="0" u="none" strike="noStrike">
                  <a:solidFill>
                    <a:srgbClr val="000000"/>
                  </a:solidFill>
                  <a:effectLst/>
                  <a:ea typeface="+mn-lt"/>
                  <a:cs typeface="+mn-lt"/>
                </a:rPr>
                <a:t>lượt nghe </a:t>
              </a:r>
              <a:r>
                <a:rPr lang="vi-VN" sz="2500" b="1">
                  <a:solidFill>
                    <a:srgbClr val="000000"/>
                  </a:solidFill>
                  <a:ea typeface="+mn-lt"/>
                  <a:cs typeface="+mn-lt"/>
                </a:rPr>
                <a:t>mỗi bài hát</a:t>
              </a:r>
              <a:r>
                <a:rPr lang="vi-VN" sz="2500">
                  <a:solidFill>
                    <a:srgbClr val="000000"/>
                  </a:solidFill>
                  <a:ea typeface="+mn-lt"/>
                  <a:cs typeface="+mn-lt"/>
                </a:rPr>
                <a:t>: ~514 triệu</a:t>
              </a:r>
              <a:endParaRPr lang="vi-VN"/>
            </a:p>
            <a:p>
              <a:pPr algn="just"/>
              <a:r>
                <a:rPr lang="vi-VN" sz="2500">
                  <a:solidFill>
                    <a:srgbClr val="000000"/>
                  </a:solidFill>
                  <a:ea typeface="+mn-lt"/>
                  <a:cs typeface="+mn-lt"/>
                </a:rPr>
                <a:t>Thông tin trên cung cấp cái nhìn tổng quát trước khi </a:t>
              </a:r>
              <a:r>
                <a:rPr lang="vi-VN" sz="2500" i="0" u="none" strike="noStrike">
                  <a:solidFill>
                    <a:srgbClr val="000000"/>
                  </a:solidFill>
                  <a:effectLst/>
                  <a:ea typeface="+mn-lt"/>
                  <a:cs typeface="+mn-lt"/>
                </a:rPr>
                <a:t>đi</a:t>
              </a:r>
              <a:r>
                <a:rPr lang="vi-VN" sz="2500">
                  <a:solidFill>
                    <a:srgbClr val="000000"/>
                  </a:solidFill>
                  <a:ea typeface="+mn-lt"/>
                  <a:cs typeface="+mn-lt"/>
                </a:rPr>
                <a:t> vào phân tích chi tiết</a:t>
              </a:r>
              <a:r>
                <a:rPr lang="vi-VN" sz="2500" b="0" i="0" u="none" strike="noStrike">
                  <a:solidFill>
                    <a:srgbClr val="000000"/>
                  </a:solidFill>
                  <a:effectLst/>
                  <a:ea typeface="+mn-lt"/>
                  <a:cs typeface="+mn-lt"/>
                </a:rPr>
                <a:t>.</a:t>
              </a:r>
              <a:endParaRPr lang="vi-VN">
                <a:ea typeface="+mn-lt"/>
                <a:cs typeface="+mn-lt"/>
              </a:endParaRPr>
            </a:p>
            <a:p>
              <a:pPr algn="just"/>
              <a:endParaRPr lang="vi-VN" sz="2500">
                <a:latin typeface="Arial"/>
                <a:cs typeface="Arial"/>
              </a:endParaRPr>
            </a:p>
          </p:txBody>
        </p:sp>
        <p:grpSp>
          <p:nvGrpSpPr>
            <p:cNvPr id="7" name="Group 6">
              <a:extLst>
                <a:ext uri="{FF2B5EF4-FFF2-40B4-BE49-F238E27FC236}">
                  <a16:creationId xmlns:a16="http://schemas.microsoft.com/office/drawing/2014/main" id="{ED470ABC-6706-9885-A139-C4DF8A738F3A}"/>
                </a:ext>
              </a:extLst>
            </p:cNvPr>
            <p:cNvGrpSpPr/>
            <p:nvPr/>
          </p:nvGrpSpPr>
          <p:grpSpPr>
            <a:xfrm>
              <a:off x="11343995" y="1014178"/>
              <a:ext cx="3054927" cy="1349175"/>
              <a:chOff x="11328556" y="829590"/>
              <a:chExt cx="3054927" cy="1349175"/>
            </a:xfrm>
          </p:grpSpPr>
          <p:sp>
            <p:nvSpPr>
              <p:cNvPr id="4" name="Rectangle: Rounded Corners 3">
                <a:extLst>
                  <a:ext uri="{FF2B5EF4-FFF2-40B4-BE49-F238E27FC236}">
                    <a16:creationId xmlns:a16="http://schemas.microsoft.com/office/drawing/2014/main" id="{AA3A7ABC-D6A2-F2FB-261B-34DF36DBBB4F}"/>
                  </a:ext>
                </a:extLst>
              </p:cNvPr>
              <p:cNvSpPr/>
              <p:nvPr/>
            </p:nvSpPr>
            <p:spPr>
              <a:xfrm>
                <a:off x="11975681" y="829590"/>
                <a:ext cx="1760675" cy="1349175"/>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2BBF4378-5CF8-1E83-FCD1-5BE7FAD905BF}"/>
                  </a:ext>
                </a:extLst>
              </p:cNvPr>
              <p:cNvSpPr txBox="1"/>
              <p:nvPr/>
            </p:nvSpPr>
            <p:spPr>
              <a:xfrm>
                <a:off x="11328556" y="986118"/>
                <a:ext cx="3054927" cy="489364"/>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173D52F7-6564-6120-AF43-E529DB21CAA2}"/>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1" name="Graphic 10">
            <a:extLst>
              <a:ext uri="{FF2B5EF4-FFF2-40B4-BE49-F238E27FC236}">
                <a16:creationId xmlns:a16="http://schemas.microsoft.com/office/drawing/2014/main" id="{B4676DE4-ED3D-9D31-1B2B-BF3F258EDDE1}"/>
              </a:ext>
            </a:extLst>
          </p:cNvPr>
          <p:cNvPicPr>
            <a:picLocks noChangeAspect="1"/>
          </p:cNvPicPr>
          <p:nvPr/>
        </p:nvPicPr>
        <p:blipFill>
          <a:blip r:embed="rId2">
            <a:extLst>
              <a:ext uri="{96DAC541-7B7A-43D3-8B79-37D633B846F1}">
                <asvg:svgBlip xmlns:asvg="http://schemas.microsoft.com/office/drawing/2016/SVG/main" r:embed="rId3"/>
              </a:ext>
            </a:extLst>
          </a:blip>
          <a:srcRect l="55211" t="1728" r="733" b="82676"/>
          <a:stretch/>
        </p:blipFill>
        <p:spPr>
          <a:xfrm>
            <a:off x="3647564" y="692301"/>
            <a:ext cx="12658543" cy="2302924"/>
          </a:xfrm>
          <a:prstGeom prst="rect">
            <a:avLst/>
          </a:prstGeom>
        </p:spPr>
      </p:pic>
      <p:sp>
        <p:nvSpPr>
          <p:cNvPr id="12" name="Freeform 2">
            <a:extLst>
              <a:ext uri="{FF2B5EF4-FFF2-40B4-BE49-F238E27FC236}">
                <a16:creationId xmlns:a16="http://schemas.microsoft.com/office/drawing/2014/main" id="{7A98D296-5C26-39D7-F913-86E214DE1B4C}"/>
              </a:ext>
            </a:extLst>
          </p:cNvPr>
          <p:cNvSpPr/>
          <p:nvPr/>
        </p:nvSpPr>
        <p:spPr>
          <a:xfrm rot="2906632">
            <a:off x="-6468385" y="5552919"/>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Slide Number Placeholder 13">
            <a:extLst>
              <a:ext uri="{FF2B5EF4-FFF2-40B4-BE49-F238E27FC236}">
                <a16:creationId xmlns:a16="http://schemas.microsoft.com/office/drawing/2014/main" id="{0E655135-E56E-1FC1-DE84-C92BA1B7CD4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06313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7A487-06CB-12E0-1F8B-53015BEE03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BE6064-FD22-E798-4805-EAA3539508DE}"/>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B541E825-9D41-DCC8-FF2E-67FEC0B39BD8}"/>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C3C0E94B-0789-1E1B-1FBA-16466E938F4D}"/>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6BA99D8B-678B-A5E0-1C75-900C171DDEEE}"/>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14F5EEA2-9D9F-B71E-B6ED-92AECED32760}"/>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0" name="TextBox 9">
            <a:extLst>
              <a:ext uri="{FF2B5EF4-FFF2-40B4-BE49-F238E27FC236}">
                <a16:creationId xmlns:a16="http://schemas.microsoft.com/office/drawing/2014/main" id="{99752BE6-E517-8C46-12C1-51B69C4C9D62}"/>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2" name="Graphic 11">
            <a:extLst>
              <a:ext uri="{FF2B5EF4-FFF2-40B4-BE49-F238E27FC236}">
                <a16:creationId xmlns:a16="http://schemas.microsoft.com/office/drawing/2014/main" id="{8963CD4F-299A-423E-24EC-BF2933FCF5AA}"/>
              </a:ext>
            </a:extLst>
          </p:cNvPr>
          <p:cNvPicPr>
            <a:picLocks noChangeAspect="1"/>
          </p:cNvPicPr>
          <p:nvPr/>
        </p:nvPicPr>
        <p:blipFill>
          <a:blip r:embed="rId4">
            <a:extLst>
              <a:ext uri="{96DAC541-7B7A-43D3-8B79-37D633B846F1}">
                <asvg:svgBlip xmlns:asvg="http://schemas.microsoft.com/office/drawing/2016/SVG/main" r:embed="rId5"/>
              </a:ext>
            </a:extLst>
          </a:blip>
          <a:srcRect l="708" t="16669" r="51508" b="42018"/>
          <a:stretch/>
        </p:blipFill>
        <p:spPr>
          <a:xfrm>
            <a:off x="2267300" y="1989275"/>
            <a:ext cx="13766367" cy="6035978"/>
          </a:xfrm>
          <a:prstGeom prst="rect">
            <a:avLst/>
          </a:prstGeom>
        </p:spPr>
      </p:pic>
      <p:sp>
        <p:nvSpPr>
          <p:cNvPr id="20" name="Rectangle: Rounded Corners 19">
            <a:extLst>
              <a:ext uri="{FF2B5EF4-FFF2-40B4-BE49-F238E27FC236}">
                <a16:creationId xmlns:a16="http://schemas.microsoft.com/office/drawing/2014/main" id="{0F0CBA3C-06A0-765A-161C-9A7EBA604CB3}"/>
              </a:ext>
            </a:extLst>
          </p:cNvPr>
          <p:cNvSpPr/>
          <p:nvPr/>
        </p:nvSpPr>
        <p:spPr>
          <a:xfrm>
            <a:off x="2265776" y="8261321"/>
            <a:ext cx="13611905" cy="1451289"/>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lnSpc>
                <a:spcPct val="150000"/>
              </a:lnSpc>
            </a:pPr>
            <a:r>
              <a:rPr lang="en-US" sz="2800" i="1" err="1">
                <a:latin typeface="Arial" panose="020B0604020202020204" pitchFamily="34" charset="0"/>
                <a:cs typeface="Arial" panose="020B0604020202020204" pitchFamily="34" charset="0"/>
              </a:rPr>
              <a:t>Người</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dùng</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có</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thể</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tương</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tác</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với</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biểu</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đồ</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bằng</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cách</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nhấn</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chọn</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các</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giai</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đoạn</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cụ</a:t>
            </a:r>
            <a:r>
              <a:rPr lang="en-US" sz="2800" i="1">
                <a:latin typeface="Arial" panose="020B0604020202020204" pitchFamily="34" charset="0"/>
                <a:cs typeface="Arial" panose="020B0604020202020204" pitchFamily="34" charset="0"/>
              </a:rPr>
              <a:t> </a:t>
            </a:r>
            <a:r>
              <a:rPr lang="en-US" sz="2800" i="1" err="1">
                <a:latin typeface="Arial" panose="020B0604020202020204" pitchFamily="34" charset="0"/>
                <a:cs typeface="Arial" panose="020B0604020202020204" pitchFamily="34" charset="0"/>
              </a:rPr>
              <a:t>thể</a:t>
            </a:r>
            <a:r>
              <a:rPr lang="en-US" sz="2800" i="1">
                <a:latin typeface="Arial" panose="020B0604020202020204" pitchFamily="34" charset="0"/>
                <a:cs typeface="Arial" panose="020B0604020202020204" pitchFamily="34" charset="0"/>
              </a:rPr>
              <a:t>.</a:t>
            </a:r>
            <a:endParaRPr lang="vi-VN" sz="2800" i="1">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F937B87-53C1-BADC-CC56-0550C0347637}"/>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07098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4F99-ACA1-B2FC-EFE2-55BA7AB0B0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E24E6C-324E-1F13-53ED-728B166B18D2}"/>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8B034AD8-F218-1C4D-AFDB-9B7173089827}"/>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97651F59-7996-7212-52AF-158ED30A7F58}"/>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67800B9D-E8DB-FAB9-CFCD-861435B13240}"/>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1D196A8E-6E32-0406-FB8C-950993704C1D}"/>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16C42EF1-A595-3B1E-6DD8-911E56B150C7}"/>
              </a:ext>
            </a:extLst>
          </p:cNvPr>
          <p:cNvGrpSpPr/>
          <p:nvPr/>
        </p:nvGrpSpPr>
        <p:grpSpPr>
          <a:xfrm>
            <a:off x="10924672" y="413229"/>
            <a:ext cx="6420679" cy="9149300"/>
            <a:chOff x="10972800" y="970611"/>
            <a:chExt cx="5931126" cy="7661737"/>
          </a:xfrm>
        </p:grpSpPr>
        <p:sp>
          <p:nvSpPr>
            <p:cNvPr id="6" name="Rectangle: Rounded Corners 5">
              <a:extLst>
                <a:ext uri="{FF2B5EF4-FFF2-40B4-BE49-F238E27FC236}">
                  <a16:creationId xmlns:a16="http://schemas.microsoft.com/office/drawing/2014/main" id="{A98CF491-00C5-4D6F-ED1F-A043BFBD08C1}"/>
                </a:ext>
              </a:extLst>
            </p:cNvPr>
            <p:cNvSpPr/>
            <p:nvPr/>
          </p:nvSpPr>
          <p:spPr>
            <a:xfrm>
              <a:off x="10972800" y="1499765"/>
              <a:ext cx="5931126" cy="713258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a:t>Giai đoạn 1: Từ 1930 – 1990</a:t>
              </a:r>
              <a:endParaRPr lang="vi-VN" sz="2800"/>
            </a:p>
            <a:p>
              <a:pPr marL="457200" indent="-457200" algn="just">
                <a:buFont typeface="Arial" panose="020B0604020202020204" pitchFamily="34" charset="0"/>
                <a:buChar char="•"/>
              </a:pPr>
              <a:r>
                <a:rPr lang="vi-VN" sz="2800" b="1"/>
                <a:t>Số lượt nghe thấp</a:t>
              </a:r>
              <a:r>
                <a:rPr lang="vi-VN" sz="2800"/>
                <a:t>: Các bài hát phát hành trong giai đoạn này có số lượt nghe thấp, gần như không đáng kể so với các giai đoạn sau.</a:t>
              </a:r>
            </a:p>
            <a:p>
              <a:pPr marL="914400" lvl="1" indent="-457200" algn="just">
                <a:buFont typeface="Wingdings" panose="05000000000000000000" pitchFamily="2" charset="2"/>
                <a:buChar char="Ø"/>
              </a:pPr>
              <a:r>
                <a:rPr lang="vi-VN" sz="2800" b="1"/>
                <a:t>Nguyên nhân</a:t>
              </a:r>
              <a:r>
                <a:rPr lang="vi-VN" sz="2800"/>
                <a:t>: Sở thích âm nhạc thay đổi; chất lượng thu âm và thiết bị nghe nhạc hạn chế; không có phương tiện phát hành trực tuyến.</a:t>
              </a:r>
            </a:p>
            <a:p>
              <a:pPr marL="457200" indent="-457200" algn="just">
                <a:buFont typeface="Arial" panose="020B0604020202020204" pitchFamily="34" charset="0"/>
                <a:buChar char="•"/>
              </a:pPr>
              <a:r>
                <a:rPr lang="vi-VN" sz="2800" b="1"/>
                <a:t>Điểm nổi bật năm 1975</a:t>
              </a:r>
              <a:r>
                <a:rPr lang="vi-VN" sz="2800"/>
                <a:t>:</a:t>
              </a:r>
              <a:r>
                <a:rPr lang="en-US" sz="2800"/>
                <a:t> </a:t>
              </a:r>
              <a:r>
                <a:rPr lang="vi-VN" sz="2800"/>
                <a:t>Số lượt nghe tăng cao nhất trong giai đoạn này, nhờ vào các album và nghệ sĩ kinh điển như "Bohemian Rhapsody" (Queen) và "Wish You Were Here" (Pink Floyd).</a:t>
              </a:r>
            </a:p>
          </p:txBody>
        </p:sp>
        <p:grpSp>
          <p:nvGrpSpPr>
            <p:cNvPr id="7" name="Group 6">
              <a:extLst>
                <a:ext uri="{FF2B5EF4-FFF2-40B4-BE49-F238E27FC236}">
                  <a16:creationId xmlns:a16="http://schemas.microsoft.com/office/drawing/2014/main" id="{4B3CA4C0-3582-3AE2-C3EE-B0F5629CCDC1}"/>
                </a:ext>
              </a:extLst>
            </p:cNvPr>
            <p:cNvGrpSpPr/>
            <p:nvPr/>
          </p:nvGrpSpPr>
          <p:grpSpPr>
            <a:xfrm>
              <a:off x="12472406" y="970611"/>
              <a:ext cx="3303616" cy="849570"/>
              <a:chOff x="12456967" y="786023"/>
              <a:chExt cx="3303616" cy="849570"/>
            </a:xfrm>
          </p:grpSpPr>
          <p:sp>
            <p:nvSpPr>
              <p:cNvPr id="4" name="Rectangle: Rounded Corners 3">
                <a:extLst>
                  <a:ext uri="{FF2B5EF4-FFF2-40B4-BE49-F238E27FC236}">
                    <a16:creationId xmlns:a16="http://schemas.microsoft.com/office/drawing/2014/main" id="{39419C36-DB71-DA9A-8BDA-0F259486C611}"/>
                  </a:ext>
                </a:extLst>
              </p:cNvPr>
              <p:cNvSpPr/>
              <p:nvPr/>
            </p:nvSpPr>
            <p:spPr>
              <a:xfrm>
                <a:off x="12456967" y="786023"/>
                <a:ext cx="3303616" cy="84957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03ABBD8B-A47A-D8CF-3EAF-C111CDDBD3CE}"/>
                  </a:ext>
                </a:extLst>
              </p:cNvPr>
              <p:cNvSpPr txBox="1"/>
              <p:nvPr/>
            </p:nvSpPr>
            <p:spPr>
              <a:xfrm>
                <a:off x="12581312" y="942552"/>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02AE0E66-217A-297C-8E4E-D247B0283E21}"/>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1" name="Graphic 10">
            <a:extLst>
              <a:ext uri="{FF2B5EF4-FFF2-40B4-BE49-F238E27FC236}">
                <a16:creationId xmlns:a16="http://schemas.microsoft.com/office/drawing/2014/main" id="{28C6AD6E-1CA2-1327-9427-A2608627580F}"/>
              </a:ext>
            </a:extLst>
          </p:cNvPr>
          <p:cNvPicPr>
            <a:picLocks noChangeAspect="1"/>
          </p:cNvPicPr>
          <p:nvPr/>
        </p:nvPicPr>
        <p:blipFill>
          <a:blip r:embed="rId5">
            <a:extLst>
              <a:ext uri="{96DAC541-7B7A-43D3-8B79-37D633B846F1}">
                <asvg:svgBlip xmlns:asvg="http://schemas.microsoft.com/office/drawing/2016/SVG/main" r:embed="rId6"/>
              </a:ext>
            </a:extLst>
          </a:blip>
          <a:srcRect r="23937" b="22204"/>
          <a:stretch/>
        </p:blipFill>
        <p:spPr>
          <a:xfrm>
            <a:off x="541410" y="2271383"/>
            <a:ext cx="9853873" cy="5717631"/>
          </a:xfrm>
          <a:prstGeom prst="rect">
            <a:avLst/>
          </a:prstGeom>
        </p:spPr>
      </p:pic>
      <p:pic>
        <p:nvPicPr>
          <p:cNvPr id="14" name="Graphic 13">
            <a:extLst>
              <a:ext uri="{FF2B5EF4-FFF2-40B4-BE49-F238E27FC236}">
                <a16:creationId xmlns:a16="http://schemas.microsoft.com/office/drawing/2014/main" id="{FB38B3E5-601D-0592-B396-D4AB1BEFFA84}"/>
              </a:ext>
            </a:extLst>
          </p:cNvPr>
          <p:cNvPicPr>
            <a:picLocks noChangeAspect="1"/>
          </p:cNvPicPr>
          <p:nvPr/>
        </p:nvPicPr>
        <p:blipFill>
          <a:blip r:embed="rId5">
            <a:extLst>
              <a:ext uri="{96DAC541-7B7A-43D3-8B79-37D633B846F1}">
                <asvg:svgBlip xmlns:asvg="http://schemas.microsoft.com/office/drawing/2016/SVG/main" r:embed="rId6"/>
              </a:ext>
            </a:extLst>
          </a:blip>
          <a:srcRect l="75622" t="-70115" r="-233" b="70115"/>
          <a:stretch/>
        </p:blipFill>
        <p:spPr>
          <a:xfrm>
            <a:off x="1860327" y="3029793"/>
            <a:ext cx="2938268" cy="6773167"/>
          </a:xfrm>
          <a:prstGeom prst="rect">
            <a:avLst/>
          </a:prstGeom>
        </p:spPr>
      </p:pic>
      <p:sp>
        <p:nvSpPr>
          <p:cNvPr id="15" name="Slide Number Placeholder 14">
            <a:extLst>
              <a:ext uri="{FF2B5EF4-FFF2-40B4-BE49-F238E27FC236}">
                <a16:creationId xmlns:a16="http://schemas.microsoft.com/office/drawing/2014/main" id="{76DB0C91-CF9B-590C-ACBE-32891A14D0A5}"/>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5278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0A882-4C27-E009-A1B9-7EEA3497AD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F5D7AA-3107-DB19-46A5-20D63DC0CC33}"/>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47593DCC-F16C-DA34-3B5E-8D86BC4CCCAB}"/>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5E9CC55F-3A4F-DA53-0513-DB9888F86FB9}"/>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DE918615-1EC3-B387-8395-76B11993CFA4}"/>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BB3776D2-AF08-157A-30BF-5C152732AB97}"/>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B7183469-C899-ED91-069C-783C164DAC94}"/>
              </a:ext>
            </a:extLst>
          </p:cNvPr>
          <p:cNvGrpSpPr/>
          <p:nvPr/>
        </p:nvGrpSpPr>
        <p:grpSpPr>
          <a:xfrm>
            <a:off x="10537163" y="0"/>
            <a:ext cx="7417973" cy="10180320"/>
            <a:chOff x="10972800" y="970611"/>
            <a:chExt cx="5931126" cy="7661737"/>
          </a:xfrm>
        </p:grpSpPr>
        <p:sp>
          <p:nvSpPr>
            <p:cNvPr id="6" name="Rectangle: Rounded Corners 5">
              <a:extLst>
                <a:ext uri="{FF2B5EF4-FFF2-40B4-BE49-F238E27FC236}">
                  <a16:creationId xmlns:a16="http://schemas.microsoft.com/office/drawing/2014/main" id="{5C492A8A-F947-F8A8-6C46-359B0C5025D1}"/>
                </a:ext>
              </a:extLst>
            </p:cNvPr>
            <p:cNvSpPr/>
            <p:nvPr/>
          </p:nvSpPr>
          <p:spPr>
            <a:xfrm>
              <a:off x="10972800" y="1318059"/>
              <a:ext cx="5931126" cy="7314289"/>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a:t>Giai đoạn 2: Từ 1990 – 2010</a:t>
              </a:r>
              <a:endParaRPr lang="vi-VN" sz="2800"/>
            </a:p>
            <a:p>
              <a:pPr marL="457200" indent="-457200" algn="just">
                <a:buFont typeface="Arial" panose="020B0604020202020204" pitchFamily="34" charset="0"/>
                <a:buChar char="•"/>
              </a:pPr>
              <a:r>
                <a:rPr lang="vi-VN" sz="2800" b="1"/>
                <a:t>Tăng trưởng nhẹ</a:t>
              </a:r>
              <a:r>
                <a:rPr lang="vi-VN" sz="2800"/>
                <a:t>: Số lượt nghe bắt đầu tăng từ các bài hát phát hành vào thập niên 1990 và đầu 2000, với một số năm như 1999 và 2000 có sự tăng đột biến nhỏ.</a:t>
              </a:r>
            </a:p>
            <a:p>
              <a:pPr marL="914400" lvl="1" indent="-457200" algn="just">
                <a:buFont typeface="Wingdings" panose="05000000000000000000" pitchFamily="2" charset="2"/>
                <a:buChar char="Ø"/>
              </a:pPr>
              <a:r>
                <a:rPr lang="vi-VN" sz="2800" b="1"/>
                <a:t>Nguyên nhân</a:t>
              </a:r>
              <a:r>
                <a:rPr lang="vi-VN" sz="2800"/>
                <a:t>: Sự phát triển của Internet và dịch vụ nghe nhạc trực tuyến vào cuối thập niên 1990 và đầu 2000.</a:t>
              </a:r>
            </a:p>
            <a:p>
              <a:pPr marL="457200" indent="-457200" algn="just">
                <a:buFont typeface="Arial" panose="020B0604020202020204" pitchFamily="34" charset="0"/>
                <a:buChar char="•"/>
              </a:pPr>
              <a:r>
                <a:rPr lang="vi-VN" sz="2800" b="1"/>
                <a:t>Điểm trũng</a:t>
              </a:r>
              <a:r>
                <a:rPr lang="vi-VN" sz="2800"/>
                <a:t>: Các năm 1996, 1997, 2005 có lượt nghe thấp hơn trong giai đoạ</a:t>
              </a:r>
              <a:r>
                <a:rPr lang="en-US" sz="2800">
                  <a:latin typeface="Arial" panose="020B0604020202020204" pitchFamily="34" charset="0"/>
                  <a:cs typeface="Arial" panose="020B0604020202020204" pitchFamily="34" charset="0"/>
                </a:rPr>
                <a:t>n này</a:t>
              </a:r>
              <a:r>
                <a:rPr lang="vi-VN" sz="2800"/>
                <a:t>.</a:t>
              </a:r>
            </a:p>
            <a:p>
              <a:pPr marL="914400" lvl="1" indent="-457200" algn="just">
                <a:buFont typeface="Wingdings" panose="05000000000000000000" pitchFamily="2" charset="2"/>
                <a:buChar char="Ø"/>
              </a:pPr>
              <a:r>
                <a:rPr lang="vi-VN" sz="2800" b="1"/>
                <a:t>Giải thích</a:t>
              </a:r>
              <a:r>
                <a:rPr lang="vi-VN" sz="2800"/>
                <a:t>: Một số năm âm nhạc không để lại dấu ấn sâu sắc hoặc do sự chuyển dịch từ pop/alternative rock sang hip hop/EDM trong giai đoạn sau.</a:t>
              </a:r>
            </a:p>
          </p:txBody>
        </p:sp>
        <p:grpSp>
          <p:nvGrpSpPr>
            <p:cNvPr id="7" name="Group 6">
              <a:extLst>
                <a:ext uri="{FF2B5EF4-FFF2-40B4-BE49-F238E27FC236}">
                  <a16:creationId xmlns:a16="http://schemas.microsoft.com/office/drawing/2014/main" id="{67625056-BFA0-925B-07B9-AE4C879086C3}"/>
                </a:ext>
              </a:extLst>
            </p:cNvPr>
            <p:cNvGrpSpPr/>
            <p:nvPr/>
          </p:nvGrpSpPr>
          <p:grpSpPr>
            <a:xfrm>
              <a:off x="12472406" y="970611"/>
              <a:ext cx="3303616" cy="849570"/>
              <a:chOff x="12456967" y="786023"/>
              <a:chExt cx="3303616" cy="849570"/>
            </a:xfrm>
          </p:grpSpPr>
          <p:sp>
            <p:nvSpPr>
              <p:cNvPr id="4" name="Rectangle: Rounded Corners 3">
                <a:extLst>
                  <a:ext uri="{FF2B5EF4-FFF2-40B4-BE49-F238E27FC236}">
                    <a16:creationId xmlns:a16="http://schemas.microsoft.com/office/drawing/2014/main" id="{9C06EAE4-6C12-F1F4-1F87-3D88FC20EE74}"/>
                  </a:ext>
                </a:extLst>
              </p:cNvPr>
              <p:cNvSpPr/>
              <p:nvPr/>
            </p:nvSpPr>
            <p:spPr>
              <a:xfrm>
                <a:off x="12456967" y="786023"/>
                <a:ext cx="3303616" cy="84957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TextBox 3">
                <a:extLst>
                  <a:ext uri="{FF2B5EF4-FFF2-40B4-BE49-F238E27FC236}">
                    <a16:creationId xmlns:a16="http://schemas.microsoft.com/office/drawing/2014/main" id="{E8C645EB-019F-02A8-E3F5-79E9CA6585C0}"/>
                  </a:ext>
                </a:extLst>
              </p:cNvPr>
              <p:cNvSpPr txBox="1"/>
              <p:nvPr/>
            </p:nvSpPr>
            <p:spPr>
              <a:xfrm>
                <a:off x="12581312" y="942552"/>
                <a:ext cx="3054927" cy="368297"/>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1C0F9E1D-9C16-9F84-6595-B66A16BE9278}"/>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4" name="Graphic 13">
            <a:extLst>
              <a:ext uri="{FF2B5EF4-FFF2-40B4-BE49-F238E27FC236}">
                <a16:creationId xmlns:a16="http://schemas.microsoft.com/office/drawing/2014/main" id="{81B5E809-23C4-8F8A-4FA5-C251B5F65EAB}"/>
              </a:ext>
            </a:extLst>
          </p:cNvPr>
          <p:cNvPicPr>
            <a:picLocks noChangeAspect="1"/>
          </p:cNvPicPr>
          <p:nvPr/>
        </p:nvPicPr>
        <p:blipFill>
          <a:blip r:embed="rId4">
            <a:extLst>
              <a:ext uri="{96DAC541-7B7A-43D3-8B79-37D633B846F1}">
                <asvg:svgBlip xmlns:asvg="http://schemas.microsoft.com/office/drawing/2016/SVG/main" r:embed="rId5"/>
              </a:ext>
            </a:extLst>
          </a:blip>
          <a:srcRect l="75622" t="-70115" r="-233" b="70115"/>
          <a:stretch/>
        </p:blipFill>
        <p:spPr>
          <a:xfrm>
            <a:off x="1860327" y="3029793"/>
            <a:ext cx="2938268" cy="6773167"/>
          </a:xfrm>
          <a:prstGeom prst="rect">
            <a:avLst/>
          </a:prstGeom>
        </p:spPr>
      </p:pic>
      <p:pic>
        <p:nvPicPr>
          <p:cNvPr id="12" name="Graphic 11">
            <a:extLst>
              <a:ext uri="{FF2B5EF4-FFF2-40B4-BE49-F238E27FC236}">
                <a16:creationId xmlns:a16="http://schemas.microsoft.com/office/drawing/2014/main" id="{51095E0D-41A2-0AB6-D8E7-8EDFEB3E7C40}"/>
              </a:ext>
            </a:extLst>
          </p:cNvPr>
          <p:cNvPicPr>
            <a:picLocks noChangeAspect="1"/>
          </p:cNvPicPr>
          <p:nvPr/>
        </p:nvPicPr>
        <p:blipFill>
          <a:blip r:embed="rId6">
            <a:extLst>
              <a:ext uri="{96DAC541-7B7A-43D3-8B79-37D633B846F1}">
                <asvg:svgBlip xmlns:asvg="http://schemas.microsoft.com/office/drawing/2016/SVG/main" r:embed="rId7"/>
              </a:ext>
            </a:extLst>
          </a:blip>
          <a:srcRect r="24030" b="21517"/>
          <a:stretch/>
        </p:blipFill>
        <p:spPr>
          <a:xfrm>
            <a:off x="788313" y="2393724"/>
            <a:ext cx="9492142" cy="5563160"/>
          </a:xfrm>
          <a:prstGeom prst="rect">
            <a:avLst/>
          </a:prstGeom>
        </p:spPr>
      </p:pic>
      <p:sp>
        <p:nvSpPr>
          <p:cNvPr id="15" name="Slide Number Placeholder 14">
            <a:extLst>
              <a:ext uri="{FF2B5EF4-FFF2-40B4-BE49-F238E27FC236}">
                <a16:creationId xmlns:a16="http://schemas.microsoft.com/office/drawing/2014/main" id="{271990E8-A842-CE1E-2020-3070B4F0EEC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83997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18799-6CEF-C6E7-2AF2-34773A0A99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0A953D-CDC7-256E-DE1C-AD767820F9D8}"/>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9C84B977-B3C0-5419-296B-EB86864B3AFA}"/>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20671583-EDC5-4A32-4B6C-2CF5D68D1BF4}"/>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30F76860-4BCE-0360-8578-0D4F467467FF}"/>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9D777211-2C9B-1750-E8AE-F978AA0AD7FC}"/>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8ED6CA6F-6418-F21D-7F40-8CA5AAF1877A}"/>
              </a:ext>
            </a:extLst>
          </p:cNvPr>
          <p:cNvGrpSpPr/>
          <p:nvPr/>
        </p:nvGrpSpPr>
        <p:grpSpPr>
          <a:xfrm>
            <a:off x="10537163" y="0"/>
            <a:ext cx="7417973" cy="10180320"/>
            <a:chOff x="10972800" y="970611"/>
            <a:chExt cx="5931126" cy="7661737"/>
          </a:xfrm>
        </p:grpSpPr>
        <p:sp>
          <p:nvSpPr>
            <p:cNvPr id="6" name="Rectangle: Rounded Corners 5">
              <a:extLst>
                <a:ext uri="{FF2B5EF4-FFF2-40B4-BE49-F238E27FC236}">
                  <a16:creationId xmlns:a16="http://schemas.microsoft.com/office/drawing/2014/main" id="{53D23162-9106-2082-783A-D79630B5292C}"/>
                </a:ext>
              </a:extLst>
            </p:cNvPr>
            <p:cNvSpPr/>
            <p:nvPr/>
          </p:nvSpPr>
          <p:spPr>
            <a:xfrm>
              <a:off x="10972800" y="1318059"/>
              <a:ext cx="5931126" cy="7314289"/>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r>
                <a:rPr lang="vi-VN" sz="2800" b="1"/>
                <a:t>Giai đoạn 3: Từ 2010 đến nay</a:t>
              </a:r>
              <a:endParaRPr lang="vi-VN" sz="2800"/>
            </a:p>
            <a:p>
              <a:pPr marL="457200" indent="-457200" algn="just">
                <a:buFont typeface="Arial" panose="020B0604020202020204" pitchFamily="34" charset="0"/>
                <a:buChar char="•"/>
              </a:pPr>
              <a:r>
                <a:rPr lang="vi-VN" sz="2800" b="1"/>
                <a:t>Tăng trưởng mạnh</a:t>
              </a:r>
              <a:r>
                <a:rPr lang="vi-VN" sz="2800"/>
                <a:t>: Số lượt nghe tăng mạnh từ 2010, đặc biệt sau 2015, nhờ vào sự phổ biến của Spotify và các dịch vụ stream nhạc.</a:t>
              </a:r>
            </a:p>
            <a:p>
              <a:pPr marL="457200" indent="-457200" algn="just">
                <a:buFont typeface="Arial" panose="020B0604020202020204" pitchFamily="34" charset="0"/>
                <a:buChar char="•"/>
              </a:pPr>
              <a:r>
                <a:rPr lang="vi-VN" sz="2800" b="1"/>
                <a:t>Đột phá trong thời kỳ Covid</a:t>
              </a:r>
              <a:r>
                <a:rPr lang="vi-VN" sz="2800"/>
                <a:t>: Giai đoạn 2020-2022 chứng kiến lượng nghe tăng đột biến, đạt đỉnh hơn 115 tỷ lượt vào năm 2022. Nguyên nhân chính bao gồm thuật toán gợi ý của Spotify, sức lan tỏa của TikTok và Instagram, cùng sự bùng nổ của K-pop (BTS, BlackPink) và các nghệ sĩ quốc tế (Harry Styles, Taylor Swift).</a:t>
              </a:r>
            </a:p>
            <a:p>
              <a:pPr marL="457200" indent="-457200" algn="just">
                <a:buFont typeface="Arial" panose="020B0604020202020204" pitchFamily="34" charset="0"/>
                <a:buChar char="•"/>
              </a:pPr>
              <a:r>
                <a:rPr lang="vi-VN" sz="2800" b="1"/>
                <a:t>Suy giảm nhẹ 2023</a:t>
              </a:r>
              <a:r>
                <a:rPr lang="vi-VN" sz="2800"/>
                <a:t>: Số lượt nghe vẫn cao nhưng giảm nhẹ so với đỉnh điểm, có thể do thay đổi tạm thời trong xu hướng âm nhạc.</a:t>
              </a:r>
            </a:p>
          </p:txBody>
        </p:sp>
        <p:grpSp>
          <p:nvGrpSpPr>
            <p:cNvPr id="7" name="Group 6">
              <a:extLst>
                <a:ext uri="{FF2B5EF4-FFF2-40B4-BE49-F238E27FC236}">
                  <a16:creationId xmlns:a16="http://schemas.microsoft.com/office/drawing/2014/main" id="{9F82378A-6DD2-B49A-BC95-C2C38F82A5BE}"/>
                </a:ext>
              </a:extLst>
            </p:cNvPr>
            <p:cNvGrpSpPr/>
            <p:nvPr/>
          </p:nvGrpSpPr>
          <p:grpSpPr>
            <a:xfrm>
              <a:off x="12472406" y="970611"/>
              <a:ext cx="3303616" cy="849570"/>
              <a:chOff x="12456967" y="786023"/>
              <a:chExt cx="3303616" cy="849570"/>
            </a:xfrm>
          </p:grpSpPr>
          <p:sp>
            <p:nvSpPr>
              <p:cNvPr id="4" name="Rectangle: Rounded Corners 3">
                <a:extLst>
                  <a:ext uri="{FF2B5EF4-FFF2-40B4-BE49-F238E27FC236}">
                    <a16:creationId xmlns:a16="http://schemas.microsoft.com/office/drawing/2014/main" id="{9C4CC377-F9B7-4551-8FAB-839B2E6FBBEF}"/>
                  </a:ext>
                </a:extLst>
              </p:cNvPr>
              <p:cNvSpPr/>
              <p:nvPr/>
            </p:nvSpPr>
            <p:spPr>
              <a:xfrm>
                <a:off x="12456967" y="786023"/>
                <a:ext cx="3303616" cy="84957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TextBox 3">
                <a:extLst>
                  <a:ext uri="{FF2B5EF4-FFF2-40B4-BE49-F238E27FC236}">
                    <a16:creationId xmlns:a16="http://schemas.microsoft.com/office/drawing/2014/main" id="{8E97BF6C-EB31-5201-E568-D66C4341F6A4}"/>
                  </a:ext>
                </a:extLst>
              </p:cNvPr>
              <p:cNvSpPr txBox="1"/>
              <p:nvPr/>
            </p:nvSpPr>
            <p:spPr>
              <a:xfrm>
                <a:off x="12581312" y="942552"/>
                <a:ext cx="3054927" cy="368297"/>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05BB26A3-6396-DA3F-8132-08EF96E170D8}"/>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4" name="Graphic 13">
            <a:extLst>
              <a:ext uri="{FF2B5EF4-FFF2-40B4-BE49-F238E27FC236}">
                <a16:creationId xmlns:a16="http://schemas.microsoft.com/office/drawing/2014/main" id="{4B4D809A-A88A-3C5C-4227-5BDFED9F26CC}"/>
              </a:ext>
            </a:extLst>
          </p:cNvPr>
          <p:cNvPicPr>
            <a:picLocks noChangeAspect="1"/>
          </p:cNvPicPr>
          <p:nvPr/>
        </p:nvPicPr>
        <p:blipFill>
          <a:blip r:embed="rId4">
            <a:extLst>
              <a:ext uri="{96DAC541-7B7A-43D3-8B79-37D633B846F1}">
                <asvg:svgBlip xmlns:asvg="http://schemas.microsoft.com/office/drawing/2016/SVG/main" r:embed="rId5"/>
              </a:ext>
            </a:extLst>
          </a:blip>
          <a:srcRect l="75622" t="-70115" r="-233" b="70115"/>
          <a:stretch/>
        </p:blipFill>
        <p:spPr>
          <a:xfrm>
            <a:off x="1860327" y="3029793"/>
            <a:ext cx="2938268" cy="6773167"/>
          </a:xfrm>
          <a:prstGeom prst="rect">
            <a:avLst/>
          </a:prstGeom>
        </p:spPr>
      </p:pic>
      <p:pic>
        <p:nvPicPr>
          <p:cNvPr id="9" name="Graphic 8">
            <a:extLst>
              <a:ext uri="{FF2B5EF4-FFF2-40B4-BE49-F238E27FC236}">
                <a16:creationId xmlns:a16="http://schemas.microsoft.com/office/drawing/2014/main" id="{893AB3DA-BBE3-C8ED-1534-4D321CBA7B64}"/>
              </a:ext>
            </a:extLst>
          </p:cNvPr>
          <p:cNvPicPr>
            <a:picLocks noChangeAspect="1"/>
          </p:cNvPicPr>
          <p:nvPr/>
        </p:nvPicPr>
        <p:blipFill>
          <a:blip r:embed="rId6">
            <a:extLst>
              <a:ext uri="{96DAC541-7B7A-43D3-8B79-37D633B846F1}">
                <asvg:svgBlip xmlns:asvg="http://schemas.microsoft.com/office/drawing/2016/SVG/main" r:embed="rId7"/>
              </a:ext>
            </a:extLst>
          </a:blip>
          <a:srcRect r="24422" b="21353"/>
          <a:stretch/>
        </p:blipFill>
        <p:spPr>
          <a:xfrm>
            <a:off x="697699" y="2540429"/>
            <a:ext cx="9633417" cy="5687156"/>
          </a:xfrm>
          <a:prstGeom prst="rect">
            <a:avLst/>
          </a:prstGeom>
        </p:spPr>
      </p:pic>
      <p:sp>
        <p:nvSpPr>
          <p:cNvPr id="15" name="Slide Number Placeholder 14">
            <a:extLst>
              <a:ext uri="{FF2B5EF4-FFF2-40B4-BE49-F238E27FC236}">
                <a16:creationId xmlns:a16="http://schemas.microsoft.com/office/drawing/2014/main" id="{5841E331-1550-C4B2-86CC-E96D9FAE03B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48521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7A487-06CB-12E0-1F8B-53015BEE03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BE6064-FD22-E798-4805-EAA3539508DE}"/>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B541E825-9D41-DCC8-FF2E-67FEC0B39BD8}"/>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C3C0E94B-0789-1E1B-1FBA-16466E938F4D}"/>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6BA99D8B-678B-A5E0-1C75-900C171DDEEE}"/>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14F5EEA2-9D9F-B71E-B6ED-92AECED32760}"/>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8350E814-0028-2A12-C862-9C298FB7D8DD}"/>
              </a:ext>
            </a:extLst>
          </p:cNvPr>
          <p:cNvGrpSpPr/>
          <p:nvPr/>
        </p:nvGrpSpPr>
        <p:grpSpPr>
          <a:xfrm>
            <a:off x="10537163" y="0"/>
            <a:ext cx="7417973" cy="10180320"/>
            <a:chOff x="10972800" y="970611"/>
            <a:chExt cx="5931126" cy="7661737"/>
          </a:xfrm>
        </p:grpSpPr>
        <p:sp>
          <p:nvSpPr>
            <p:cNvPr id="6" name="Rectangle: Rounded Corners 5">
              <a:extLst>
                <a:ext uri="{FF2B5EF4-FFF2-40B4-BE49-F238E27FC236}">
                  <a16:creationId xmlns:a16="http://schemas.microsoft.com/office/drawing/2014/main" id="{6FE43F86-1667-2780-2E0F-28F09961B95F}"/>
                </a:ext>
              </a:extLst>
            </p:cNvPr>
            <p:cNvSpPr/>
            <p:nvPr/>
          </p:nvSpPr>
          <p:spPr>
            <a:xfrm>
              <a:off x="10972800" y="1318059"/>
              <a:ext cx="5931126" cy="7314289"/>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lnSpc>
                  <a:spcPct val="150000"/>
                </a:lnSpc>
              </a:pPr>
              <a:r>
                <a:rPr lang="vi-VN" sz="2800" b="1"/>
                <a:t>Tổng quan xu hướng nghe nhạc</a:t>
              </a:r>
              <a:endParaRPr lang="vi-VN" sz="2800"/>
            </a:p>
            <a:p>
              <a:pPr marL="457200" indent="-457200" algn="just">
                <a:lnSpc>
                  <a:spcPct val="150000"/>
                </a:lnSpc>
                <a:buFont typeface="Arial" panose="020B0604020202020204" pitchFamily="34" charset="0"/>
                <a:buChar char="•"/>
              </a:pPr>
              <a:r>
                <a:rPr lang="vi-VN" sz="2800" b="1"/>
                <a:t>Tăng trưởng mạnh</a:t>
              </a:r>
              <a:r>
                <a:rPr lang="vi-VN" sz="2800"/>
                <a:t>: Số lượt nghe cao nhất cho các bài hát sau 2015, bùng nổ 2020-2022 nhờ dịch vụ stream như Spotify.</a:t>
              </a:r>
            </a:p>
            <a:p>
              <a:pPr marL="457200" indent="-457200" algn="just">
                <a:lnSpc>
                  <a:spcPct val="150000"/>
                </a:lnSpc>
                <a:buFont typeface="Arial" panose="020B0604020202020204" pitchFamily="34" charset="0"/>
                <a:buChar char="•"/>
              </a:pPr>
              <a:r>
                <a:rPr lang="vi-VN" sz="2800" b="1"/>
                <a:t>Thay đổi thị hiếu</a:t>
              </a:r>
              <a:r>
                <a:rPr lang="vi-VN" sz="2800"/>
                <a:t>: Lượt nghe thấp trước 2000, cho thấy các bài hát cũ ít được ưa chuộng hiện nay.</a:t>
              </a:r>
            </a:p>
            <a:p>
              <a:pPr marL="457200" indent="-457200" algn="just">
                <a:lnSpc>
                  <a:spcPct val="150000"/>
                </a:lnSpc>
                <a:buFont typeface="Arial" panose="020B0604020202020204" pitchFamily="34" charset="0"/>
                <a:buChar char="•"/>
              </a:pPr>
              <a:r>
                <a:rPr lang="vi-VN" sz="2800" b="1"/>
                <a:t>Phân tích thị trường</a:t>
              </a:r>
              <a:r>
                <a:rPr lang="vi-VN" sz="2800"/>
                <a:t>: Biểu đồ phản ánh xu hướng tiêu thụ âm nhạc trong thời đại kỹ thuật số, hỗ trợ chiến lược đầu tư và tiếp thị trong ngành âm nhạc.</a:t>
              </a:r>
            </a:p>
          </p:txBody>
        </p:sp>
        <p:grpSp>
          <p:nvGrpSpPr>
            <p:cNvPr id="7" name="Group 6">
              <a:extLst>
                <a:ext uri="{FF2B5EF4-FFF2-40B4-BE49-F238E27FC236}">
                  <a16:creationId xmlns:a16="http://schemas.microsoft.com/office/drawing/2014/main" id="{77881821-8BAE-F498-B630-D15B86E9B3E0}"/>
                </a:ext>
              </a:extLst>
            </p:cNvPr>
            <p:cNvGrpSpPr/>
            <p:nvPr/>
          </p:nvGrpSpPr>
          <p:grpSpPr>
            <a:xfrm>
              <a:off x="12472406" y="970611"/>
              <a:ext cx="3303616" cy="849570"/>
              <a:chOff x="12456967" y="786023"/>
              <a:chExt cx="3303616" cy="849570"/>
            </a:xfrm>
          </p:grpSpPr>
          <p:sp>
            <p:nvSpPr>
              <p:cNvPr id="4" name="Rectangle: Rounded Corners 3">
                <a:extLst>
                  <a:ext uri="{FF2B5EF4-FFF2-40B4-BE49-F238E27FC236}">
                    <a16:creationId xmlns:a16="http://schemas.microsoft.com/office/drawing/2014/main" id="{C2B4CB54-84A1-1CBF-EE4E-181DEA079BB7}"/>
                  </a:ext>
                </a:extLst>
              </p:cNvPr>
              <p:cNvSpPr/>
              <p:nvPr/>
            </p:nvSpPr>
            <p:spPr>
              <a:xfrm>
                <a:off x="12456967" y="786023"/>
                <a:ext cx="3303616" cy="84957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TextBox 3">
                <a:extLst>
                  <a:ext uri="{FF2B5EF4-FFF2-40B4-BE49-F238E27FC236}">
                    <a16:creationId xmlns:a16="http://schemas.microsoft.com/office/drawing/2014/main" id="{E6233EE7-FAF6-1704-1E24-841359E9017B}"/>
                  </a:ext>
                </a:extLst>
              </p:cNvPr>
              <p:cNvSpPr txBox="1"/>
              <p:nvPr/>
            </p:nvSpPr>
            <p:spPr>
              <a:xfrm>
                <a:off x="12581312" y="942552"/>
                <a:ext cx="3054927" cy="368297"/>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99752BE6-E517-8C46-12C1-51B69C4C9D62}"/>
              </a:ext>
            </a:extLst>
          </p:cNvPr>
          <p:cNvSpPr txBox="1"/>
          <p:nvPr/>
        </p:nvSpPr>
        <p:spPr>
          <a:xfrm>
            <a:off x="5814204" y="828136"/>
            <a:ext cx="184731" cy="369332"/>
          </a:xfrm>
          <a:prstGeom prst="rect">
            <a:avLst/>
          </a:prstGeom>
          <a:noFill/>
        </p:spPr>
        <p:txBody>
          <a:bodyPr wrap="none" rtlCol="0">
            <a:spAutoFit/>
          </a:bodyPr>
          <a:lstStyle/>
          <a:p>
            <a:endParaRPr lang="en-VN"/>
          </a:p>
        </p:txBody>
      </p:sp>
      <p:pic>
        <p:nvPicPr>
          <p:cNvPr id="12" name="Graphic 11">
            <a:extLst>
              <a:ext uri="{FF2B5EF4-FFF2-40B4-BE49-F238E27FC236}">
                <a16:creationId xmlns:a16="http://schemas.microsoft.com/office/drawing/2014/main" id="{8963CD4F-299A-423E-24EC-BF2933FCF5AA}"/>
              </a:ext>
            </a:extLst>
          </p:cNvPr>
          <p:cNvPicPr>
            <a:picLocks noChangeAspect="1"/>
          </p:cNvPicPr>
          <p:nvPr/>
        </p:nvPicPr>
        <p:blipFill>
          <a:blip r:embed="rId4">
            <a:extLst>
              <a:ext uri="{96DAC541-7B7A-43D3-8B79-37D633B846F1}">
                <asvg:svgBlip xmlns:asvg="http://schemas.microsoft.com/office/drawing/2016/SVG/main" r:embed="rId5"/>
              </a:ext>
            </a:extLst>
          </a:blip>
          <a:srcRect l="708" t="16669" r="51508" b="42018"/>
          <a:stretch/>
        </p:blipFill>
        <p:spPr>
          <a:xfrm>
            <a:off x="367449" y="2406316"/>
            <a:ext cx="9935771" cy="4414153"/>
          </a:xfrm>
          <a:prstGeom prst="rect">
            <a:avLst/>
          </a:prstGeom>
        </p:spPr>
      </p:pic>
      <p:sp>
        <p:nvSpPr>
          <p:cNvPr id="14" name="Slide Number Placeholder 13">
            <a:extLst>
              <a:ext uri="{FF2B5EF4-FFF2-40B4-BE49-F238E27FC236}">
                <a16:creationId xmlns:a16="http://schemas.microsoft.com/office/drawing/2014/main" id="{0E2A8337-CD9A-EA68-B0DC-EE8336386958}"/>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97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27A4-04B6-F8E5-BB61-0919FEF91C3A}"/>
            </a:ext>
          </a:extLst>
        </p:cNvPr>
        <p:cNvGrpSpPr/>
        <p:nvPr/>
      </p:nvGrpSpPr>
      <p:grpSpPr>
        <a:xfrm>
          <a:off x="0" y="0"/>
          <a:ext cx="0" cy="0"/>
          <a:chOff x="0" y="0"/>
          <a:chExt cx="0" cy="0"/>
        </a:xfrm>
      </p:grpSpPr>
      <p:pic>
        <p:nvPicPr>
          <p:cNvPr id="18" name="Graphic 17">
            <a:extLst>
              <a:ext uri="{FF2B5EF4-FFF2-40B4-BE49-F238E27FC236}">
                <a16:creationId xmlns:a16="http://schemas.microsoft.com/office/drawing/2014/main" id="{C56C6589-68A3-CDC2-9D7B-B88A5D5CE8EB}"/>
              </a:ext>
            </a:extLst>
          </p:cNvPr>
          <p:cNvPicPr>
            <a:picLocks noChangeAspect="1"/>
          </p:cNvPicPr>
          <p:nvPr/>
        </p:nvPicPr>
        <p:blipFill>
          <a:blip r:embed="rId2">
            <a:extLst>
              <a:ext uri="{96DAC541-7B7A-43D3-8B79-37D633B846F1}">
                <asvg:svgBlip xmlns:asvg="http://schemas.microsoft.com/office/drawing/2016/SVG/main" r:embed="rId3"/>
              </a:ext>
            </a:extLst>
          </a:blip>
          <a:srcRect r="15792" b="21298"/>
          <a:stretch/>
        </p:blipFill>
        <p:spPr>
          <a:xfrm>
            <a:off x="2872409" y="332255"/>
            <a:ext cx="13249907" cy="4382356"/>
          </a:xfrm>
          <a:prstGeom prst="rect">
            <a:avLst/>
          </a:prstGeom>
        </p:spPr>
      </p:pic>
      <p:sp>
        <p:nvSpPr>
          <p:cNvPr id="2" name="Freeform 2">
            <a:extLst>
              <a:ext uri="{FF2B5EF4-FFF2-40B4-BE49-F238E27FC236}">
                <a16:creationId xmlns:a16="http://schemas.microsoft.com/office/drawing/2014/main" id="{0700BD49-161B-E1A7-E41B-DDAB9674E5C0}"/>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EEF6C102-58A8-F72E-6ADC-BEF4AC150191}"/>
              </a:ext>
            </a:extLst>
          </p:cNvPr>
          <p:cNvGrpSpPr/>
          <p:nvPr/>
        </p:nvGrpSpPr>
        <p:grpSpPr>
          <a:xfrm>
            <a:off x="533400" y="5226938"/>
            <a:ext cx="17217887" cy="4430584"/>
            <a:chOff x="10943920" y="1686291"/>
            <a:chExt cx="6302829" cy="7078587"/>
          </a:xfrm>
        </p:grpSpPr>
        <p:sp>
          <p:nvSpPr>
            <p:cNvPr id="6" name="Rectangle: Rounded Corners 5">
              <a:extLst>
                <a:ext uri="{FF2B5EF4-FFF2-40B4-BE49-F238E27FC236}">
                  <a16:creationId xmlns:a16="http://schemas.microsoft.com/office/drawing/2014/main" id="{959EDDDF-42B8-4EC1-42F3-F5EA88B0904F}"/>
                </a:ext>
              </a:extLst>
            </p:cNvPr>
            <p:cNvSpPr/>
            <p:nvPr/>
          </p:nvSpPr>
          <p:spPr>
            <a:xfrm>
              <a:off x="10943920" y="2373334"/>
              <a:ext cx="6302829" cy="6391544"/>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500" i="0" u="none" strike="noStrike">
                  <a:solidFill>
                    <a:srgbClr val="000000"/>
                  </a:solidFill>
                  <a:effectLst/>
                </a:rPr>
                <a:t>Dựa trên biểu đồ về số lượng bài hát, lượt nghe trung bình và tổng lượt nghe theo số lượng nghệ sĩ trên Spotify, ta rút ra các kết luận:</a:t>
              </a:r>
            </a:p>
            <a:p>
              <a:pPr marL="342900" indent="-342900" algn="just">
                <a:buFont typeface="Arial" panose="020B0604020202020204" pitchFamily="34" charset="0"/>
                <a:buChar char="•"/>
              </a:pPr>
              <a:r>
                <a:rPr lang="vi-VN" sz="2500" b="1" u="sng">
                  <a:solidFill>
                    <a:srgbClr val="000000"/>
                  </a:solidFill>
                </a:rPr>
                <a:t>Theo g</a:t>
              </a:r>
              <a:r>
                <a:rPr lang="vi-VN" sz="2500" b="1" i="0" u="sng" strike="noStrike">
                  <a:solidFill>
                    <a:srgbClr val="000000"/>
                  </a:solidFill>
                  <a:effectLst/>
                </a:rPr>
                <a:t>óc độ nghệ sĩ:</a:t>
              </a:r>
              <a:r>
                <a:rPr lang="vi-VN" sz="2500" i="0" strike="noStrike">
                  <a:solidFill>
                    <a:srgbClr val="000000"/>
                  </a:solidFill>
                  <a:effectLst/>
                </a:rPr>
                <a:t> </a:t>
              </a:r>
              <a:r>
                <a:rPr lang="vi-VN" sz="2500" i="0" u="none" strike="noStrike">
                  <a:solidFill>
                    <a:srgbClr val="000000"/>
                  </a:solidFill>
                  <a:effectLst/>
                </a:rPr>
                <a:t>Các bài hát solo chiếm ưu thế, với 587 bài, gần gấp đôi số bài hát kết hợp hai nghệ sĩ. Chỉ có 12 bài do bốn nghệ sĩ trở lên thực hiện. Xu hướng chính là đơn ca, trong khi hợp tác nhiều nghệ sĩ hiếm và gặp nhiều thách thức.</a:t>
              </a:r>
            </a:p>
            <a:p>
              <a:pPr marL="342900" indent="-342900" algn="just">
                <a:buFont typeface="Arial" panose="020B0604020202020204" pitchFamily="34" charset="0"/>
                <a:buChar char="•"/>
              </a:pPr>
              <a:r>
                <a:rPr lang="vi-VN" sz="2500" b="1" i="0" u="sng" strike="noStrike">
                  <a:solidFill>
                    <a:srgbClr val="000000"/>
                  </a:solidFill>
                  <a:effectLst/>
                </a:rPr>
                <a:t>Góc độ người nghe: </a:t>
              </a:r>
              <a:r>
                <a:rPr lang="vi-VN" sz="2500" i="0" u="none" strike="noStrike">
                  <a:solidFill>
                    <a:srgbClr val="000000"/>
                  </a:solidFill>
                  <a:effectLst/>
                </a:rPr>
                <a:t>Bài hát solo có lượt nghe trung bình cao (567 triệu) và tổng lượt nghe vượt trội (333 tỉ), cho thấy người nghe chuộng các bài hát đơn ca hơn so với các bài hợp tác.</a:t>
              </a:r>
            </a:p>
          </p:txBody>
        </p:sp>
        <p:grpSp>
          <p:nvGrpSpPr>
            <p:cNvPr id="7" name="Group 6">
              <a:extLst>
                <a:ext uri="{FF2B5EF4-FFF2-40B4-BE49-F238E27FC236}">
                  <a16:creationId xmlns:a16="http://schemas.microsoft.com/office/drawing/2014/main" id="{2BD6D1FE-8255-B14D-1963-F495671509AA}"/>
                </a:ext>
              </a:extLst>
            </p:cNvPr>
            <p:cNvGrpSpPr/>
            <p:nvPr/>
          </p:nvGrpSpPr>
          <p:grpSpPr>
            <a:xfrm>
              <a:off x="12472406" y="1686291"/>
              <a:ext cx="3303616" cy="973753"/>
              <a:chOff x="12456967" y="1501703"/>
              <a:chExt cx="3303616" cy="973753"/>
            </a:xfrm>
          </p:grpSpPr>
          <p:sp>
            <p:nvSpPr>
              <p:cNvPr id="4" name="Rectangle: Rounded Corners 3">
                <a:extLst>
                  <a:ext uri="{FF2B5EF4-FFF2-40B4-BE49-F238E27FC236}">
                    <a16:creationId xmlns:a16="http://schemas.microsoft.com/office/drawing/2014/main" id="{F11BCFE4-C97D-2DE7-3876-BA76B53BA858}"/>
                  </a:ext>
                </a:extLst>
              </p:cNvPr>
              <p:cNvSpPr/>
              <p:nvPr/>
            </p:nvSpPr>
            <p:spPr>
              <a:xfrm>
                <a:off x="12456967" y="1532903"/>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89D4CF8E-C5EB-6964-704D-C5F84B97E50C}"/>
                  </a:ext>
                </a:extLst>
              </p:cNvPr>
              <p:cNvSpPr txBox="1"/>
              <p:nvPr/>
            </p:nvSpPr>
            <p:spPr>
              <a:xfrm>
                <a:off x="12581311" y="1501703"/>
                <a:ext cx="3054927" cy="489366"/>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0E22807D-EEAD-05D9-CD2C-8B3047EC8DC9}"/>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5" name="Group 4">
            <a:extLst>
              <a:ext uri="{FF2B5EF4-FFF2-40B4-BE49-F238E27FC236}">
                <a16:creationId xmlns:a16="http://schemas.microsoft.com/office/drawing/2014/main" id="{10DFB234-0BFE-6FD3-2227-F78334EE1385}"/>
              </a:ext>
            </a:extLst>
          </p:cNvPr>
          <p:cNvGrpSpPr/>
          <p:nvPr/>
        </p:nvGrpSpPr>
        <p:grpSpPr>
          <a:xfrm>
            <a:off x="-808744" y="332255"/>
            <a:ext cx="3840480" cy="1491175"/>
            <a:chOff x="-252153" y="523875"/>
            <a:chExt cx="3840480" cy="1447800"/>
          </a:xfrm>
        </p:grpSpPr>
        <p:sp>
          <p:nvSpPr>
            <p:cNvPr id="11" name="Rectangle: Rounded Corners 10">
              <a:extLst>
                <a:ext uri="{FF2B5EF4-FFF2-40B4-BE49-F238E27FC236}">
                  <a16:creationId xmlns:a16="http://schemas.microsoft.com/office/drawing/2014/main" id="{89444445-903D-BCC2-CA36-480D07481B30}"/>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0F63402C-5621-51D5-2072-3AAEC3EDEAC8}"/>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3" name="TextBox 3">
              <a:extLst>
                <a:ext uri="{FF2B5EF4-FFF2-40B4-BE49-F238E27FC236}">
                  <a16:creationId xmlns:a16="http://schemas.microsoft.com/office/drawing/2014/main" id="{B8C0CDC8-2030-910F-85AD-B1BC8ACBCA09}"/>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5" name="Slide Number Placeholder 14">
            <a:extLst>
              <a:ext uri="{FF2B5EF4-FFF2-40B4-BE49-F238E27FC236}">
                <a16:creationId xmlns:a16="http://schemas.microsoft.com/office/drawing/2014/main" id="{AE908285-6D80-29DD-6DDC-A44331C31B63}"/>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16084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3">
            <a:extLst>
              <a:ext uri="{FF2B5EF4-FFF2-40B4-BE49-F238E27FC236}">
                <a16:creationId xmlns:a16="http://schemas.microsoft.com/office/drawing/2014/main" id="{06C6AECE-28AC-407B-AE5F-06CCFA4C8D38}"/>
              </a:ext>
            </a:extLst>
          </p:cNvPr>
          <p:cNvPicPr>
            <a:picLocks noChangeAspect="1"/>
          </p:cNvPicPr>
          <p:nvPr/>
        </p:nvPicPr>
        <p:blipFill>
          <a:blip r:embed="rId2">
            <a:extLst>
              <a:ext uri="{96DAC541-7B7A-43D3-8B79-37D633B846F1}">
                <asvg:svgBlip xmlns:asvg="http://schemas.microsoft.com/office/drawing/2016/SVG/main" r:embed="rId3"/>
              </a:ext>
            </a:extLst>
          </a:blip>
          <a:srcRect b="7236"/>
          <a:stretch/>
        </p:blipFill>
        <p:spPr>
          <a:xfrm>
            <a:off x="114299" y="2502248"/>
            <a:ext cx="11026943" cy="6284988"/>
          </a:xfrm>
          <a:prstGeom prst="rect">
            <a:avLst/>
          </a:prstGeom>
        </p:spPr>
      </p:pic>
      <p:sp>
        <p:nvSpPr>
          <p:cNvPr id="2" name="Freeform 2">
            <a:extLst>
              <a:ext uri="{FF2B5EF4-FFF2-40B4-BE49-F238E27FC236}">
                <a16:creationId xmlns:a16="http://schemas.microsoft.com/office/drawing/2014/main" id="{1512C8BC-C2F2-2FA4-D857-17CB02FA3EEE}"/>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C0FA4FD5-B834-31CA-7C2B-55B8C75E13C7}"/>
              </a:ext>
            </a:extLst>
          </p:cNvPr>
          <p:cNvGrpSpPr/>
          <p:nvPr/>
        </p:nvGrpSpPr>
        <p:grpSpPr>
          <a:xfrm>
            <a:off x="-252153" y="523875"/>
            <a:ext cx="3840480" cy="1447800"/>
            <a:chOff x="-252153" y="523875"/>
            <a:chExt cx="3840480" cy="1447800"/>
          </a:xfrm>
        </p:grpSpPr>
        <p:sp>
          <p:nvSpPr>
            <p:cNvPr id="3" name="Rectangle: Rounded Corners 2">
              <a:extLst>
                <a:ext uri="{FF2B5EF4-FFF2-40B4-BE49-F238E27FC236}">
                  <a16:creationId xmlns:a16="http://schemas.microsoft.com/office/drawing/2014/main" id="{DD003663-9192-3646-7939-A9B7380EE7D3}"/>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8C295877-48C4-F3D6-B736-9D4909A647CF}"/>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8B378ED9-D3F5-B1A5-81A4-B8CDE4D59000}"/>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F5E3CB5B-2D14-6967-AC65-0F711EA95AB3}"/>
              </a:ext>
            </a:extLst>
          </p:cNvPr>
          <p:cNvGrpSpPr/>
          <p:nvPr/>
        </p:nvGrpSpPr>
        <p:grpSpPr>
          <a:xfrm>
            <a:off x="10839795" y="828136"/>
            <a:ext cx="6302829" cy="8966901"/>
            <a:chOff x="10972799" y="970611"/>
            <a:chExt cx="6302829" cy="8966901"/>
          </a:xfrm>
        </p:grpSpPr>
        <p:sp>
          <p:nvSpPr>
            <p:cNvPr id="6" name="Rectangle: Rounded Corners 5">
              <a:extLst>
                <a:ext uri="{FF2B5EF4-FFF2-40B4-BE49-F238E27FC236}">
                  <a16:creationId xmlns:a16="http://schemas.microsoft.com/office/drawing/2014/main" id="{95706A84-A725-C8E2-2ECA-AF99CECD91D3}"/>
                </a:ext>
              </a:extLst>
            </p:cNvPr>
            <p:cNvSpPr/>
            <p:nvPr/>
          </p:nvSpPr>
          <p:spPr>
            <a:xfrm>
              <a:off x="10972799" y="1683676"/>
              <a:ext cx="6302829" cy="8253836"/>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400" b="1" i="0" u="none" strike="noStrike">
                  <a:solidFill>
                    <a:srgbClr val="000000"/>
                  </a:solidFill>
                  <a:effectLst/>
                </a:rPr>
                <a:t>Biểu đồ So sánh lượt nghe theo âm giai </a:t>
              </a:r>
              <a:r>
                <a:rPr lang="vi-VN" sz="2400" b="1">
                  <a:solidFill>
                    <a:srgbClr val="000000"/>
                  </a:solidFill>
                </a:rPr>
                <a:t>t</a:t>
              </a:r>
              <a:r>
                <a:rPr lang="vi-VN" sz="2400" b="1" i="0" u="none" strike="noStrike">
                  <a:solidFill>
                    <a:srgbClr val="000000"/>
                  </a:solidFill>
                  <a:effectLst/>
                </a:rPr>
                <a:t>rưởng và thứ qua các </a:t>
              </a:r>
              <a:r>
                <a:rPr lang="vi-VN" sz="2400" b="1">
                  <a:solidFill>
                    <a:srgbClr val="000000"/>
                  </a:solidFill>
                </a:rPr>
                <a:t>g</a:t>
              </a:r>
              <a:r>
                <a:rPr lang="vi-VN" sz="2400" b="1" i="0" u="none" strike="noStrike">
                  <a:solidFill>
                    <a:srgbClr val="000000"/>
                  </a:solidFill>
                  <a:effectLst/>
                </a:rPr>
                <a:t>iai </a:t>
              </a:r>
              <a:r>
                <a:rPr lang="vi-VN" sz="2400" b="1">
                  <a:solidFill>
                    <a:srgbClr val="000000"/>
                  </a:solidFill>
                </a:rPr>
                <a:t>đ</a:t>
              </a:r>
              <a:r>
                <a:rPr lang="vi-VN" sz="2400" b="1" i="0" u="none" strike="noStrike">
                  <a:solidFill>
                    <a:srgbClr val="000000"/>
                  </a:solidFill>
                  <a:effectLst/>
                </a:rPr>
                <a:t>oạn:</a:t>
              </a:r>
              <a:endParaRPr lang="vi-VN" sz="2400" b="0" i="0" u="none" strike="noStrike">
                <a:solidFill>
                  <a:srgbClr val="000000"/>
                </a:solidFill>
                <a:effectLst/>
              </a:endParaRPr>
            </a:p>
            <a:p>
              <a:pPr marL="342900" indent="-342900" algn="just">
                <a:buFont typeface="Arial" panose="020B0604020202020204" pitchFamily="34" charset="0"/>
                <a:buChar char="•"/>
              </a:pPr>
              <a:r>
                <a:rPr lang="vi-VN" sz="2400" b="1" i="0" u="none" strike="noStrike">
                  <a:solidFill>
                    <a:srgbClr val="000000"/>
                  </a:solidFill>
                  <a:effectLst/>
                </a:rPr>
                <a:t>Trước 1950</a:t>
              </a:r>
              <a:r>
                <a:rPr lang="vi-VN" sz="2400" b="0" i="0" u="none" strike="noStrike">
                  <a:solidFill>
                    <a:srgbClr val="000000"/>
                  </a:solidFill>
                  <a:effectLst/>
                </a:rPr>
                <a:t>: Lượt nghe thấp, ít chênh lệch giữa hai âm giai.</a:t>
              </a:r>
            </a:p>
            <a:p>
              <a:pPr marL="342900" indent="-342900" algn="just">
                <a:buFont typeface="Arial" panose="020B0604020202020204" pitchFamily="34" charset="0"/>
                <a:buChar char="•"/>
              </a:pPr>
              <a:r>
                <a:rPr lang="vi-VN" sz="2400" b="1" i="0" u="none" strike="noStrike">
                  <a:solidFill>
                    <a:srgbClr val="000000"/>
                  </a:solidFill>
                  <a:effectLst/>
                </a:rPr>
                <a:t>1950-2000</a:t>
              </a:r>
              <a:r>
                <a:rPr lang="vi-VN" sz="2400" b="0" i="0" u="none" strike="noStrike">
                  <a:solidFill>
                    <a:srgbClr val="000000"/>
                  </a:solidFill>
                  <a:effectLst/>
                </a:rPr>
                <a:t>: Lượt nghe tăng, âm giai thứ nổi bật hơn từ 1970 đến giữa thập niên 80.</a:t>
              </a:r>
            </a:p>
            <a:p>
              <a:pPr marL="342900" indent="-342900" algn="just">
                <a:buFont typeface="Arial" panose="020B0604020202020204" pitchFamily="34" charset="0"/>
                <a:buChar char="•"/>
              </a:pPr>
              <a:r>
                <a:rPr lang="vi-VN" sz="2400" b="1" i="0" u="none" strike="noStrike">
                  <a:solidFill>
                    <a:srgbClr val="000000"/>
                  </a:solidFill>
                  <a:effectLst/>
                </a:rPr>
                <a:t>2000-2010</a:t>
              </a:r>
              <a:r>
                <a:rPr lang="vi-VN" sz="2400" b="0" i="0" u="none" strike="noStrike">
                  <a:solidFill>
                    <a:srgbClr val="000000"/>
                  </a:solidFill>
                  <a:effectLst/>
                </a:rPr>
                <a:t>: Âm giai trưởng tăng mạnh, đặc biệt đầu những năm 2000, cho thấy sự ưa chuộng giai điệu vui tươi.</a:t>
              </a:r>
            </a:p>
            <a:p>
              <a:pPr marL="342900" indent="-342900" algn="just">
                <a:buFont typeface="Arial" panose="020B0604020202020204" pitchFamily="34" charset="0"/>
                <a:buChar char="•"/>
              </a:pPr>
              <a:r>
                <a:rPr lang="vi-VN" sz="2400" b="1" i="0" u="none" strike="noStrike">
                  <a:solidFill>
                    <a:srgbClr val="000000"/>
                  </a:solidFill>
                  <a:effectLst/>
                </a:rPr>
                <a:t>Sau 2010</a:t>
              </a:r>
              <a:r>
                <a:rPr lang="vi-VN" sz="2400" b="0" i="0" u="none" strike="noStrike">
                  <a:solidFill>
                    <a:srgbClr val="000000"/>
                  </a:solidFill>
                  <a:effectLst/>
                </a:rPr>
                <a:t>: Lượt nghe tăng vượt bậc với ưu thế âm giai trưởng, nhờ sự phát triển của nhạc trực tuyến.</a:t>
              </a:r>
            </a:p>
            <a:p>
              <a:pPr marL="342900" indent="-342900" algn="just">
                <a:buFont typeface="Arial" panose="020B0604020202020204" pitchFamily="34" charset="0"/>
                <a:buChar char="•"/>
              </a:pPr>
              <a:r>
                <a:rPr lang="vi-VN" sz="2400" b="1" i="0" u="none" strike="noStrike">
                  <a:solidFill>
                    <a:srgbClr val="000000"/>
                  </a:solidFill>
                  <a:effectLst/>
                </a:rPr>
                <a:t>2022-2023</a:t>
              </a:r>
              <a:r>
                <a:rPr lang="vi-VN" sz="2400" b="0" i="0" u="none" strike="noStrike">
                  <a:solidFill>
                    <a:srgbClr val="000000"/>
                  </a:solidFill>
                  <a:effectLst/>
                </a:rPr>
                <a:t>: Năm 2022 đạt đỉnh nhưng giảm mạnh vào 2023, có thể do thay đổi thói quen nghe nhạc.</a:t>
              </a:r>
            </a:p>
            <a:p>
              <a:pPr algn="just"/>
              <a:r>
                <a:rPr lang="vi-VN" sz="2400" b="0" i="0" u="none" strike="noStrike">
                  <a:solidFill>
                    <a:srgbClr val="000000"/>
                  </a:solidFill>
                  <a:effectLst/>
                </a:rPr>
                <a:t>- </a:t>
              </a:r>
              <a:r>
                <a:rPr lang="vi-VN" sz="2400" b="1" i="0" u="none" strike="noStrike">
                  <a:solidFill>
                    <a:srgbClr val="000000"/>
                  </a:solidFill>
                  <a:effectLst/>
                </a:rPr>
                <a:t>Nhận xét chung: </a:t>
              </a:r>
              <a:r>
                <a:rPr lang="vi-VN" sz="2400" b="0" i="0" u="none" strike="noStrike">
                  <a:solidFill>
                    <a:srgbClr val="000000"/>
                  </a:solidFill>
                  <a:effectLst/>
                </a:rPr>
                <a:t>Biểu đồ cho thấy xu hướng nghe nhạc thiên về giai điệu tươi sáng, hỗ trợ nhạc sĩ và hãng thu âm trong chiến lược phát triển.</a:t>
              </a:r>
            </a:p>
          </p:txBody>
        </p:sp>
        <p:grpSp>
          <p:nvGrpSpPr>
            <p:cNvPr id="7" name="Group 6">
              <a:extLst>
                <a:ext uri="{FF2B5EF4-FFF2-40B4-BE49-F238E27FC236}">
                  <a16:creationId xmlns:a16="http://schemas.microsoft.com/office/drawing/2014/main" id="{7BCAB74B-C0FC-803C-69D3-D7BE64D19FB3}"/>
                </a:ext>
              </a:extLst>
            </p:cNvPr>
            <p:cNvGrpSpPr/>
            <p:nvPr/>
          </p:nvGrpSpPr>
          <p:grpSpPr>
            <a:xfrm>
              <a:off x="12472406" y="970611"/>
              <a:ext cx="3303616" cy="942553"/>
              <a:chOff x="12456967" y="786023"/>
              <a:chExt cx="3303616" cy="942553"/>
            </a:xfrm>
          </p:grpSpPr>
          <p:sp>
            <p:nvSpPr>
              <p:cNvPr id="4" name="Rectangle: Rounded Corners 3">
                <a:extLst>
                  <a:ext uri="{FF2B5EF4-FFF2-40B4-BE49-F238E27FC236}">
                    <a16:creationId xmlns:a16="http://schemas.microsoft.com/office/drawing/2014/main" id="{E7419F1F-FCCF-70A3-D8BF-514AE7DF7F04}"/>
                  </a:ext>
                </a:extLst>
              </p:cNvPr>
              <p:cNvSpPr/>
              <p:nvPr/>
            </p:nvSpPr>
            <p:spPr>
              <a:xfrm>
                <a:off x="12456967" y="786023"/>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FEC056FA-1AA6-89E4-2D9A-51B7155E3E6D}"/>
                  </a:ext>
                </a:extLst>
              </p:cNvPr>
              <p:cNvSpPr txBox="1"/>
              <p:nvPr/>
            </p:nvSpPr>
            <p:spPr>
              <a:xfrm>
                <a:off x="12581312" y="942552"/>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22D6BD4A-828F-FC4F-F2CC-9E37D1618F66}"/>
              </a:ext>
            </a:extLst>
          </p:cNvPr>
          <p:cNvSpPr txBox="1"/>
          <p:nvPr/>
        </p:nvSpPr>
        <p:spPr>
          <a:xfrm>
            <a:off x="5814204" y="828136"/>
            <a:ext cx="184731" cy="369332"/>
          </a:xfrm>
          <a:prstGeom prst="rect">
            <a:avLst/>
          </a:prstGeom>
          <a:noFill/>
        </p:spPr>
        <p:txBody>
          <a:bodyPr wrap="none" rtlCol="0">
            <a:spAutoFit/>
          </a:bodyPr>
          <a:lstStyle/>
          <a:p>
            <a:endParaRPr lang="en-VN"/>
          </a:p>
        </p:txBody>
      </p:sp>
      <p:sp>
        <p:nvSpPr>
          <p:cNvPr id="14" name="Slide Number Placeholder 13">
            <a:extLst>
              <a:ext uri="{FF2B5EF4-FFF2-40B4-BE49-F238E27FC236}">
                <a16:creationId xmlns:a16="http://schemas.microsoft.com/office/drawing/2014/main" id="{5DE7945D-A31A-0B5C-4245-82438D9566A6}"/>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5684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EFAED-7EC4-C920-AEF6-19BC315AD9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F14219-BFCD-EFA9-9410-1517063AC9E5}"/>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Rectangle: Rounded Corners 5">
            <a:extLst>
              <a:ext uri="{FF2B5EF4-FFF2-40B4-BE49-F238E27FC236}">
                <a16:creationId xmlns:a16="http://schemas.microsoft.com/office/drawing/2014/main" id="{16DA5234-380F-5193-3C97-150730E7A4A4}"/>
              </a:ext>
            </a:extLst>
          </p:cNvPr>
          <p:cNvSpPr/>
          <p:nvPr/>
        </p:nvSpPr>
        <p:spPr>
          <a:xfrm>
            <a:off x="4566073" y="7960461"/>
            <a:ext cx="9155854" cy="2061607"/>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US" sz="2800" b="0" i="1" u="none" strike="noStrike" err="1">
                <a:solidFill>
                  <a:srgbClr val="000000"/>
                </a:solidFill>
                <a:effectLst/>
                <a:latin typeface="Arial" panose="020B0604020202020204" pitchFamily="34" charset="0"/>
                <a:cs typeface="Arial" panose="020B0604020202020204" pitchFamily="34" charset="0"/>
              </a:rPr>
              <a:t>Người</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dùng</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có</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thể</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tương</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tác</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với</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các</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thuộc</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tính</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bằng</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cách</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lựa</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chọn</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thuộc</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tính</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cần</a:t>
            </a:r>
            <a:r>
              <a:rPr lang="en-US" sz="2800" b="0" i="1" u="none" strike="noStrike">
                <a:solidFill>
                  <a:srgbClr val="000000"/>
                </a:solidFill>
                <a:effectLst/>
                <a:latin typeface="Arial" panose="020B0604020202020204" pitchFamily="34" charset="0"/>
                <a:cs typeface="Arial" panose="020B0604020202020204" pitchFamily="34" charset="0"/>
              </a:rPr>
              <a:t> </a:t>
            </a:r>
            <a:r>
              <a:rPr lang="en-US" sz="2800" b="0" i="1" u="none" strike="noStrike" err="1">
                <a:solidFill>
                  <a:srgbClr val="000000"/>
                </a:solidFill>
                <a:effectLst/>
                <a:latin typeface="Arial" panose="020B0604020202020204" pitchFamily="34" charset="0"/>
                <a:cs typeface="Arial" panose="020B0604020202020204" pitchFamily="34" charset="0"/>
              </a:rPr>
              <a:t>xem</a:t>
            </a:r>
            <a:endParaRPr lang="vi-VN" sz="2800" b="0" i="1" u="none" strike="noStrike">
              <a:solidFill>
                <a:srgbClr val="000000"/>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3286BA-F9E2-0A88-ECF1-82D224EC590B}"/>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3" name="Group 12">
            <a:extLst>
              <a:ext uri="{FF2B5EF4-FFF2-40B4-BE49-F238E27FC236}">
                <a16:creationId xmlns:a16="http://schemas.microsoft.com/office/drawing/2014/main" id="{1EC31DAB-E8E6-D3F0-C584-86C3BD78D091}"/>
              </a:ext>
            </a:extLst>
          </p:cNvPr>
          <p:cNvGrpSpPr/>
          <p:nvPr/>
        </p:nvGrpSpPr>
        <p:grpSpPr>
          <a:xfrm>
            <a:off x="-458258" y="413800"/>
            <a:ext cx="3840480" cy="1447800"/>
            <a:chOff x="-252153" y="523875"/>
            <a:chExt cx="3840480" cy="1447800"/>
          </a:xfrm>
        </p:grpSpPr>
        <p:sp>
          <p:nvSpPr>
            <p:cNvPr id="14" name="Rectangle: Rounded Corners 2">
              <a:extLst>
                <a:ext uri="{FF2B5EF4-FFF2-40B4-BE49-F238E27FC236}">
                  <a16:creationId xmlns:a16="http://schemas.microsoft.com/office/drawing/2014/main" id="{BD157B8B-7A36-5D0C-BDE2-A41FFB8E53CC}"/>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328C3F9D-4C0E-FD81-EE74-474CF9F2C302}"/>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6" name="TextBox 3">
              <a:extLst>
                <a:ext uri="{FF2B5EF4-FFF2-40B4-BE49-F238E27FC236}">
                  <a16:creationId xmlns:a16="http://schemas.microsoft.com/office/drawing/2014/main" id="{FA2AF446-A81C-A16E-BE17-31A3DD336090}"/>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pic>
        <p:nvPicPr>
          <p:cNvPr id="8" name="Picture 7">
            <a:extLst>
              <a:ext uri="{FF2B5EF4-FFF2-40B4-BE49-F238E27FC236}">
                <a16:creationId xmlns:a16="http://schemas.microsoft.com/office/drawing/2014/main" id="{8F342050-C314-7497-5057-410A87C39B65}"/>
              </a:ext>
            </a:extLst>
          </p:cNvPr>
          <p:cNvPicPr>
            <a:picLocks noChangeAspect="1"/>
          </p:cNvPicPr>
          <p:nvPr/>
        </p:nvPicPr>
        <p:blipFill>
          <a:blip r:embed="rId4"/>
          <a:stretch>
            <a:fillRect/>
          </a:stretch>
        </p:blipFill>
        <p:spPr>
          <a:xfrm>
            <a:off x="2736365" y="1886857"/>
            <a:ext cx="12815270" cy="5925341"/>
          </a:xfrm>
          <a:prstGeom prst="rect">
            <a:avLst/>
          </a:prstGeom>
        </p:spPr>
      </p:pic>
      <p:sp>
        <p:nvSpPr>
          <p:cNvPr id="7" name="Slide Number Placeholder 6">
            <a:extLst>
              <a:ext uri="{FF2B5EF4-FFF2-40B4-BE49-F238E27FC236}">
                <a16:creationId xmlns:a16="http://schemas.microsoft.com/office/drawing/2014/main" id="{02C124CB-3816-9DD7-3143-8633FC2AB780}"/>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9603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a:off x="10007311" y="3519686"/>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3" name="Group 3"/>
          <p:cNvGrpSpPr/>
          <p:nvPr/>
        </p:nvGrpSpPr>
        <p:grpSpPr>
          <a:xfrm>
            <a:off x="10110487" y="3622862"/>
            <a:ext cx="798234" cy="7982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latin typeface="Cabin Bold" panose="020B0604020202020204" charset="0"/>
              </a:endParaRPr>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latin typeface="Cabin Bold" panose="020B0604020202020204" charset="0"/>
              </a:endParaRPr>
            </a:p>
          </p:txBody>
        </p:sp>
      </p:grpSp>
      <p:sp>
        <p:nvSpPr>
          <p:cNvPr id="6" name="Freeform 6"/>
          <p:cNvSpPr/>
          <p:nvPr/>
        </p:nvSpPr>
        <p:spPr>
          <a:xfrm>
            <a:off x="10007311" y="5084955"/>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7" name="Group 7"/>
          <p:cNvGrpSpPr/>
          <p:nvPr/>
        </p:nvGrpSpPr>
        <p:grpSpPr>
          <a:xfrm>
            <a:off x="10110487" y="5188131"/>
            <a:ext cx="798234" cy="7982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latin typeface="Cabin Bold" panose="020B0604020202020204" charset="0"/>
              </a:endParaRPr>
            </a:p>
          </p:txBody>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latin typeface="Cabin Bold" panose="020B0604020202020204" charset="0"/>
              </a:endParaRPr>
            </a:p>
          </p:txBody>
        </p:sp>
      </p:grpSp>
      <p:sp>
        <p:nvSpPr>
          <p:cNvPr id="10" name="Freeform 10"/>
          <p:cNvSpPr/>
          <p:nvPr/>
        </p:nvSpPr>
        <p:spPr>
          <a:xfrm>
            <a:off x="10007311" y="6650224"/>
            <a:ext cx="1004586" cy="1004586"/>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11" name="Group 11"/>
          <p:cNvGrpSpPr/>
          <p:nvPr/>
        </p:nvGrpSpPr>
        <p:grpSpPr>
          <a:xfrm>
            <a:off x="10110487" y="6753399"/>
            <a:ext cx="798234" cy="798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latin typeface="Cabin Bold" panose="020B0604020202020204" charset="0"/>
              </a:endParaRPr>
            </a:p>
          </p:txBody>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latin typeface="Cabin Bold" panose="020B0604020202020204" charset="0"/>
              </a:endParaRPr>
            </a:p>
          </p:txBody>
        </p:sp>
      </p:grpSp>
      <p:sp>
        <p:nvSpPr>
          <p:cNvPr id="14" name="Freeform 14"/>
          <p:cNvSpPr/>
          <p:nvPr/>
        </p:nvSpPr>
        <p:spPr>
          <a:xfrm>
            <a:off x="10007311" y="8215493"/>
            <a:ext cx="1004586" cy="1004586"/>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15" name="Group 15"/>
          <p:cNvGrpSpPr/>
          <p:nvPr/>
        </p:nvGrpSpPr>
        <p:grpSpPr>
          <a:xfrm>
            <a:off x="10110487" y="8318668"/>
            <a:ext cx="798234" cy="7982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latin typeface="Cabin Bold" panose="020B0604020202020204" charset="0"/>
              </a:endParaRPr>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latin typeface="Cabin Bold" panose="020B0604020202020204" charset="0"/>
              </a:endParaRPr>
            </a:p>
          </p:txBody>
        </p:sp>
      </p:grpSp>
      <p:sp>
        <p:nvSpPr>
          <p:cNvPr id="18" name="TextBox 18"/>
          <p:cNvSpPr txBox="1"/>
          <p:nvPr/>
        </p:nvSpPr>
        <p:spPr>
          <a:xfrm>
            <a:off x="1569027" y="1977890"/>
            <a:ext cx="4817522" cy="1840542"/>
          </a:xfrm>
          <a:prstGeom prst="rect">
            <a:avLst/>
          </a:prstGeom>
        </p:spPr>
        <p:txBody>
          <a:bodyPr lIns="0" tIns="0" rIns="0" bIns="0" rtlCol="0" anchor="t">
            <a:spAutoFit/>
          </a:bodyPr>
          <a:lstStyle/>
          <a:p>
            <a:pPr algn="l">
              <a:lnSpc>
                <a:spcPts val="7388"/>
              </a:lnSpc>
            </a:pPr>
            <a:r>
              <a:rPr lang="en-US" sz="6156" b="1" err="1">
                <a:solidFill>
                  <a:srgbClr val="01003B"/>
                </a:solidFill>
                <a:latin typeface="Cabin Bold" panose="020B0604020202020204" charset="0"/>
                <a:ea typeface="Cabin Bold"/>
                <a:cs typeface="Cabin Bold"/>
                <a:sym typeface="Cabin Bold"/>
              </a:rPr>
              <a:t>Giới</a:t>
            </a:r>
            <a:r>
              <a:rPr lang="en-US" sz="6156" b="1">
                <a:solidFill>
                  <a:srgbClr val="01003B"/>
                </a:solidFill>
                <a:latin typeface="Cabin Bold" panose="020B0604020202020204" charset="0"/>
                <a:ea typeface="Cabin Bold"/>
                <a:cs typeface="Cabin Bold"/>
                <a:sym typeface="Cabin Bold"/>
              </a:rPr>
              <a:t> </a:t>
            </a:r>
            <a:r>
              <a:rPr lang="en-US" sz="6156" err="1">
                <a:solidFill>
                  <a:srgbClr val="01003B"/>
                </a:solidFill>
                <a:latin typeface="Cabin Bold" panose="020B0604020202020204" charset="0"/>
                <a:ea typeface="Cabin Bold"/>
                <a:cs typeface="Cabin Bold"/>
                <a:sym typeface="Cabin Bold"/>
              </a:rPr>
              <a:t>thiệu</a:t>
            </a:r>
            <a:r>
              <a:rPr lang="en-US" sz="6156" b="1">
                <a:solidFill>
                  <a:srgbClr val="01003B"/>
                </a:solidFill>
                <a:latin typeface="Cabin Bold" panose="020B0604020202020204" charset="0"/>
                <a:ea typeface="Cabin Bold"/>
                <a:cs typeface="Cabin Bold"/>
                <a:sym typeface="Cabin Bold"/>
              </a:rPr>
              <a:t> </a:t>
            </a:r>
            <a:r>
              <a:rPr lang="en-US" sz="6156" b="1" err="1">
                <a:solidFill>
                  <a:srgbClr val="01003B"/>
                </a:solidFill>
                <a:latin typeface="Cabin Bold" panose="020B0604020202020204" charset="0"/>
                <a:ea typeface="Cabin Bold"/>
                <a:cs typeface="Cabin Bold"/>
                <a:sym typeface="Cabin Bold"/>
              </a:rPr>
              <a:t>thành</a:t>
            </a:r>
            <a:r>
              <a:rPr lang="en-US" sz="6156" b="1">
                <a:solidFill>
                  <a:srgbClr val="01003B"/>
                </a:solidFill>
                <a:latin typeface="Cabin Bold" panose="020B0604020202020204" charset="0"/>
                <a:ea typeface="Cabin Bold"/>
                <a:cs typeface="Cabin Bold"/>
                <a:sym typeface="Cabin Bold"/>
              </a:rPr>
              <a:t> </a:t>
            </a:r>
            <a:r>
              <a:rPr lang="en-US" sz="6156" b="1" err="1">
                <a:solidFill>
                  <a:srgbClr val="01003B"/>
                </a:solidFill>
                <a:latin typeface="Cabin Bold" panose="020B0604020202020204" charset="0"/>
                <a:ea typeface="Cabin Bold"/>
                <a:cs typeface="Cabin Bold"/>
                <a:sym typeface="Cabin Bold"/>
              </a:rPr>
              <a:t>viên</a:t>
            </a:r>
            <a:endParaRPr lang="en-US" sz="6156" b="1">
              <a:solidFill>
                <a:srgbClr val="01003B"/>
              </a:solidFill>
              <a:latin typeface="Cabin Bold" panose="020B0604020202020204" charset="0"/>
              <a:ea typeface="Cabin Bold"/>
              <a:cs typeface="Cabin Bold"/>
              <a:sym typeface="Cabin Bold"/>
            </a:endParaRPr>
          </a:p>
        </p:txBody>
      </p:sp>
      <p:sp>
        <p:nvSpPr>
          <p:cNvPr id="19" name="TextBox 19"/>
          <p:cNvSpPr txBox="1"/>
          <p:nvPr/>
        </p:nvSpPr>
        <p:spPr>
          <a:xfrm>
            <a:off x="11556184" y="3710194"/>
            <a:ext cx="5973044" cy="498919"/>
          </a:xfrm>
          <a:prstGeom prst="rect">
            <a:avLst/>
          </a:prstGeom>
        </p:spPr>
        <p:txBody>
          <a:bodyPr lIns="0" tIns="0" rIns="0" bIns="0" rtlCol="0" anchor="t">
            <a:spAutoFit/>
          </a:bodyPr>
          <a:lstStyle/>
          <a:p>
            <a:pPr algn="l">
              <a:lnSpc>
                <a:spcPts val="4200"/>
              </a:lnSpc>
            </a:pPr>
            <a:r>
              <a:rPr lang="en-US" sz="3000" b="1">
                <a:solidFill>
                  <a:srgbClr val="01003B"/>
                </a:solidFill>
                <a:latin typeface="Cabin Bold" panose="020B0604020202020204" charset="0"/>
                <a:ea typeface="Asap Bold"/>
                <a:cs typeface="Asap Bold"/>
                <a:sym typeface="Asap Bold"/>
              </a:rPr>
              <a:t>22120213 - </a:t>
            </a:r>
            <a:r>
              <a:rPr lang="en-US" sz="3000" b="1" err="1">
                <a:solidFill>
                  <a:srgbClr val="01003B"/>
                </a:solidFill>
                <a:latin typeface="Cabin Bold" panose="020B0604020202020204" charset="0"/>
                <a:ea typeface="Asap Bold"/>
                <a:cs typeface="Asap Bold"/>
                <a:sym typeface="Asap Bold"/>
              </a:rPr>
              <a:t>Đoàn</a:t>
            </a:r>
            <a:r>
              <a:rPr lang="en-US" sz="3000" b="1">
                <a:solidFill>
                  <a:srgbClr val="01003B"/>
                </a:solidFill>
                <a:latin typeface="Cabin Bold" panose="020B0604020202020204" charset="0"/>
                <a:ea typeface="Asap Bold"/>
                <a:cs typeface="Asap Bold"/>
                <a:sym typeface="Asap Bold"/>
              </a:rPr>
              <a:t> </a:t>
            </a:r>
            <a:r>
              <a:rPr lang="en-US" sz="3000" b="1" err="1">
                <a:solidFill>
                  <a:srgbClr val="01003B"/>
                </a:solidFill>
                <a:latin typeface="Cabin Bold" panose="020B0604020202020204" charset="0"/>
                <a:ea typeface="Asap Bold"/>
                <a:cs typeface="Asap Bold"/>
                <a:sym typeface="Asap Bold"/>
              </a:rPr>
              <a:t>Thị</a:t>
            </a:r>
            <a:r>
              <a:rPr lang="en-US" sz="3000" b="1">
                <a:solidFill>
                  <a:srgbClr val="01003B"/>
                </a:solidFill>
                <a:latin typeface="Cabin Bold" panose="020B0604020202020204" charset="0"/>
                <a:ea typeface="Asap Bold"/>
                <a:cs typeface="Asap Bold"/>
                <a:sym typeface="Asap Bold"/>
              </a:rPr>
              <a:t> Minh Anh</a:t>
            </a:r>
          </a:p>
        </p:txBody>
      </p:sp>
      <p:sp>
        <p:nvSpPr>
          <p:cNvPr id="20" name="TextBox 20"/>
          <p:cNvSpPr txBox="1"/>
          <p:nvPr/>
        </p:nvSpPr>
        <p:spPr>
          <a:xfrm>
            <a:off x="11556184" y="5275463"/>
            <a:ext cx="5973044" cy="498919"/>
          </a:xfrm>
          <a:prstGeom prst="rect">
            <a:avLst/>
          </a:prstGeom>
        </p:spPr>
        <p:txBody>
          <a:bodyPr lIns="0" tIns="0" rIns="0" bIns="0" rtlCol="0" anchor="t">
            <a:spAutoFit/>
          </a:bodyPr>
          <a:lstStyle/>
          <a:p>
            <a:pPr algn="l">
              <a:lnSpc>
                <a:spcPts val="4200"/>
              </a:lnSpc>
            </a:pPr>
            <a:r>
              <a:rPr lang="en-US" sz="3000" b="1">
                <a:solidFill>
                  <a:srgbClr val="01003B"/>
                </a:solidFill>
                <a:latin typeface="Cabin Bold" panose="020B0604020202020204" charset="0"/>
                <a:ea typeface="Asap Bold"/>
                <a:cs typeface="Asap Bold"/>
                <a:sym typeface="Asap Bold"/>
              </a:rPr>
              <a:t>22120224 - </a:t>
            </a:r>
            <a:r>
              <a:rPr lang="en-US" sz="3000" b="1" err="1">
                <a:solidFill>
                  <a:srgbClr val="01003B"/>
                </a:solidFill>
                <a:latin typeface="Cabin Bold" panose="020B0604020202020204" charset="0"/>
                <a:ea typeface="Asap Bold"/>
                <a:cs typeface="Asap Bold"/>
                <a:sym typeface="Asap Bold"/>
              </a:rPr>
              <a:t>Trần</a:t>
            </a:r>
            <a:r>
              <a:rPr lang="en-US" sz="3000" b="1">
                <a:solidFill>
                  <a:srgbClr val="01003B"/>
                </a:solidFill>
                <a:latin typeface="Cabin Bold" panose="020B0604020202020204" charset="0"/>
                <a:ea typeface="Asap Bold"/>
                <a:cs typeface="Asap Bold"/>
                <a:sym typeface="Asap Bold"/>
              </a:rPr>
              <a:t> Hoàng Kim </a:t>
            </a:r>
            <a:r>
              <a:rPr lang="en-US" sz="3000" b="1" err="1">
                <a:solidFill>
                  <a:srgbClr val="01003B"/>
                </a:solidFill>
                <a:latin typeface="Cabin Bold" panose="020B0604020202020204" charset="0"/>
                <a:ea typeface="Asap Bold"/>
                <a:cs typeface="Asap Bold"/>
                <a:sym typeface="Asap Bold"/>
              </a:rPr>
              <a:t>Ngân</a:t>
            </a:r>
            <a:endParaRPr lang="en-US" sz="3000" b="1">
              <a:solidFill>
                <a:srgbClr val="01003B"/>
              </a:solidFill>
              <a:latin typeface="Cabin Bold" panose="020B0604020202020204" charset="0"/>
              <a:ea typeface="Asap Bold"/>
              <a:cs typeface="Asap Bold"/>
              <a:sym typeface="Asap Bold"/>
            </a:endParaRPr>
          </a:p>
        </p:txBody>
      </p:sp>
      <p:sp>
        <p:nvSpPr>
          <p:cNvPr id="21" name="TextBox 21"/>
          <p:cNvSpPr txBox="1"/>
          <p:nvPr/>
        </p:nvSpPr>
        <p:spPr>
          <a:xfrm>
            <a:off x="11556184" y="6840732"/>
            <a:ext cx="5744444" cy="498919"/>
          </a:xfrm>
          <a:prstGeom prst="rect">
            <a:avLst/>
          </a:prstGeom>
        </p:spPr>
        <p:txBody>
          <a:bodyPr lIns="0" tIns="0" rIns="0" bIns="0" rtlCol="0" anchor="t">
            <a:spAutoFit/>
          </a:bodyPr>
          <a:lstStyle/>
          <a:p>
            <a:pPr algn="l">
              <a:lnSpc>
                <a:spcPts val="4200"/>
              </a:lnSpc>
            </a:pPr>
            <a:r>
              <a:rPr lang="en-US" sz="3000" b="1">
                <a:solidFill>
                  <a:srgbClr val="01003B"/>
                </a:solidFill>
                <a:latin typeface="Cabin Bold" panose="020B0604020202020204" charset="0"/>
                <a:ea typeface="Asap Bold"/>
                <a:cs typeface="Asap Bold"/>
                <a:sym typeface="Asap Bold"/>
              </a:rPr>
              <a:t>22120233 - </a:t>
            </a:r>
            <a:r>
              <a:rPr lang="en-US" sz="3000" b="1" err="1">
                <a:solidFill>
                  <a:srgbClr val="01003B"/>
                </a:solidFill>
                <a:latin typeface="Cabin Bold" panose="020B0604020202020204" charset="0"/>
                <a:ea typeface="Asap Bold"/>
                <a:cs typeface="Asap Bold"/>
                <a:sym typeface="Asap Bold"/>
              </a:rPr>
              <a:t>Nguyễn</a:t>
            </a:r>
            <a:r>
              <a:rPr lang="en-US" sz="3000" b="1">
                <a:solidFill>
                  <a:srgbClr val="01003B"/>
                </a:solidFill>
                <a:latin typeface="Cabin Bold" panose="020B0604020202020204" charset="0"/>
                <a:ea typeface="Asap Bold"/>
                <a:cs typeface="Asap Bold"/>
                <a:sym typeface="Asap Bold"/>
              </a:rPr>
              <a:t> </a:t>
            </a:r>
            <a:r>
              <a:rPr lang="en-US" sz="3000" b="1" err="1">
                <a:solidFill>
                  <a:srgbClr val="01003B"/>
                </a:solidFill>
                <a:latin typeface="Cabin Bold" panose="020B0604020202020204" charset="0"/>
                <a:ea typeface="Asap Bold"/>
                <a:cs typeface="Asap Bold"/>
                <a:sym typeface="Asap Bold"/>
              </a:rPr>
              <a:t>Thị</a:t>
            </a:r>
            <a:r>
              <a:rPr lang="en-US" sz="3000" b="1">
                <a:solidFill>
                  <a:srgbClr val="01003B"/>
                </a:solidFill>
                <a:latin typeface="Cabin Bold" panose="020B0604020202020204" charset="0"/>
                <a:ea typeface="Asap Bold"/>
                <a:cs typeface="Asap Bold"/>
                <a:sym typeface="Asap Bold"/>
              </a:rPr>
              <a:t> Tú </a:t>
            </a:r>
            <a:r>
              <a:rPr lang="en-US" sz="3000" b="1" err="1">
                <a:solidFill>
                  <a:srgbClr val="01003B"/>
                </a:solidFill>
                <a:latin typeface="Cabin Bold" panose="020B0604020202020204" charset="0"/>
                <a:ea typeface="Asap Bold"/>
                <a:cs typeface="Asap Bold"/>
                <a:sym typeface="Asap Bold"/>
              </a:rPr>
              <a:t>Ngọc</a:t>
            </a:r>
            <a:endParaRPr lang="en-US" sz="3000" b="1">
              <a:solidFill>
                <a:srgbClr val="01003B"/>
              </a:solidFill>
              <a:latin typeface="Cabin Bold" panose="020B0604020202020204" charset="0"/>
              <a:ea typeface="Asap Bold"/>
              <a:cs typeface="Asap Bold"/>
              <a:sym typeface="Asap Bold"/>
            </a:endParaRPr>
          </a:p>
        </p:txBody>
      </p:sp>
      <p:sp>
        <p:nvSpPr>
          <p:cNvPr id="22" name="TextBox 22"/>
          <p:cNvSpPr txBox="1"/>
          <p:nvPr/>
        </p:nvSpPr>
        <p:spPr>
          <a:xfrm>
            <a:off x="11556184" y="8406000"/>
            <a:ext cx="5141771" cy="498919"/>
          </a:xfrm>
          <a:prstGeom prst="rect">
            <a:avLst/>
          </a:prstGeom>
        </p:spPr>
        <p:txBody>
          <a:bodyPr lIns="0" tIns="0" rIns="0" bIns="0" rtlCol="0" anchor="t">
            <a:spAutoFit/>
          </a:bodyPr>
          <a:lstStyle/>
          <a:p>
            <a:pPr algn="l">
              <a:lnSpc>
                <a:spcPts val="4200"/>
              </a:lnSpc>
            </a:pPr>
            <a:r>
              <a:rPr lang="en-US" sz="3000" b="1">
                <a:solidFill>
                  <a:srgbClr val="01003B"/>
                </a:solidFill>
                <a:latin typeface="Cabin Bold" panose="020B0604020202020204" charset="0"/>
                <a:ea typeface="Asap Bold"/>
                <a:cs typeface="Asap Bold"/>
                <a:sym typeface="Asap Bold"/>
              </a:rPr>
              <a:t>22120258 - </a:t>
            </a:r>
            <a:r>
              <a:rPr lang="en-US" sz="3000" b="1" err="1">
                <a:solidFill>
                  <a:srgbClr val="01003B"/>
                </a:solidFill>
                <a:latin typeface="Cabin Bold" panose="020B0604020202020204" charset="0"/>
                <a:ea typeface="Asap Bold"/>
                <a:cs typeface="Asap Bold"/>
                <a:sym typeface="Asap Bold"/>
              </a:rPr>
              <a:t>Quách</a:t>
            </a:r>
            <a:r>
              <a:rPr lang="en-US" sz="3000" b="1">
                <a:solidFill>
                  <a:srgbClr val="01003B"/>
                </a:solidFill>
                <a:latin typeface="Cabin Bold" panose="020B0604020202020204" charset="0"/>
                <a:ea typeface="Asap Bold"/>
                <a:cs typeface="Asap Bold"/>
                <a:sym typeface="Asap Bold"/>
              </a:rPr>
              <a:t> </a:t>
            </a:r>
            <a:r>
              <a:rPr lang="en-US" sz="3000" b="1" err="1">
                <a:solidFill>
                  <a:srgbClr val="01003B"/>
                </a:solidFill>
                <a:latin typeface="Cabin Bold" panose="020B0604020202020204" charset="0"/>
                <a:ea typeface="Asap Bold"/>
                <a:cs typeface="Asap Bold"/>
                <a:sym typeface="Asap Bold"/>
              </a:rPr>
              <a:t>Quỳnh</a:t>
            </a:r>
            <a:r>
              <a:rPr lang="en-US" sz="3000" b="1">
                <a:solidFill>
                  <a:srgbClr val="01003B"/>
                </a:solidFill>
                <a:latin typeface="Cabin Bold" panose="020B0604020202020204" charset="0"/>
                <a:ea typeface="Asap Bold"/>
                <a:cs typeface="Asap Bold"/>
                <a:sym typeface="Asap Bold"/>
              </a:rPr>
              <a:t> </a:t>
            </a:r>
            <a:r>
              <a:rPr lang="en-US" sz="3000" b="1" err="1">
                <a:solidFill>
                  <a:srgbClr val="01003B"/>
                </a:solidFill>
                <a:latin typeface="Cabin Bold" panose="020B0604020202020204" charset="0"/>
                <a:ea typeface="Asap Bold"/>
                <a:cs typeface="Asap Bold"/>
                <a:sym typeface="Asap Bold"/>
              </a:rPr>
              <a:t>Như</a:t>
            </a:r>
            <a:endParaRPr lang="en-US" sz="3000" b="1">
              <a:solidFill>
                <a:srgbClr val="01003B"/>
              </a:solidFill>
              <a:latin typeface="Cabin Bold" panose="020B0604020202020204" charset="0"/>
              <a:ea typeface="Asap Bold"/>
              <a:cs typeface="Asap Bold"/>
              <a:sym typeface="Asap Bold"/>
            </a:endParaRPr>
          </a:p>
        </p:txBody>
      </p:sp>
      <p:grpSp>
        <p:nvGrpSpPr>
          <p:cNvPr id="23" name="Group 23"/>
          <p:cNvGrpSpPr/>
          <p:nvPr/>
        </p:nvGrpSpPr>
        <p:grpSpPr>
          <a:xfrm>
            <a:off x="1028700" y="1028700"/>
            <a:ext cx="3903161" cy="489363"/>
            <a:chOff x="0" y="0"/>
            <a:chExt cx="5204216" cy="652485"/>
          </a:xfrm>
        </p:grpSpPr>
        <p:sp>
          <p:nvSpPr>
            <p:cNvPr id="24" name="TextBox 24"/>
            <p:cNvSpPr txBox="1"/>
            <p:nvPr/>
          </p:nvSpPr>
          <p:spPr>
            <a:xfrm>
              <a:off x="877820" y="55541"/>
              <a:ext cx="4326396" cy="493778"/>
            </a:xfrm>
            <a:prstGeom prst="rect">
              <a:avLst/>
            </a:prstGeom>
          </p:spPr>
          <p:txBody>
            <a:bodyPr lIns="0" tIns="0" rIns="0" bIns="0" rtlCol="0" anchor="t">
              <a:spAutoFit/>
            </a:bodyPr>
            <a:lstStyle/>
            <a:p>
              <a:pPr algn="l">
                <a:lnSpc>
                  <a:spcPts val="3081"/>
                </a:lnSpc>
                <a:spcBef>
                  <a:spcPct val="0"/>
                </a:spcBef>
              </a:pPr>
              <a:r>
                <a:rPr lang="en-US" sz="2201" b="1">
                  <a:solidFill>
                    <a:srgbClr val="000000"/>
                  </a:solidFill>
                  <a:latin typeface="Cabin Bold" panose="020B0604020202020204" charset="0"/>
                  <a:ea typeface="Asap Bold"/>
                  <a:cs typeface="Asap Bold"/>
                  <a:sym typeface="Asap Bold"/>
                </a:rPr>
                <a:t>Nhóm 11</a:t>
              </a:r>
            </a:p>
          </p:txBody>
        </p:sp>
        <p:sp>
          <p:nvSpPr>
            <p:cNvPr id="25" name="Freeform 25"/>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Cabin Bold" panose="020B0604020202020204" charset="0"/>
              </a:endParaRPr>
            </a:p>
          </p:txBody>
        </p:sp>
      </p:grpSp>
      <p:sp>
        <p:nvSpPr>
          <p:cNvPr id="26" name="Freeform 26"/>
          <p:cNvSpPr/>
          <p:nvPr/>
        </p:nvSpPr>
        <p:spPr>
          <a:xfrm rot="2037877">
            <a:off x="-3088257" y="5527100"/>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Cabin Bold" panose="020B0604020202020204" charset="0"/>
            </a:endParaRPr>
          </a:p>
        </p:txBody>
      </p:sp>
      <p:sp>
        <p:nvSpPr>
          <p:cNvPr id="30" name="Slide Number Placeholder 29">
            <a:extLst>
              <a:ext uri="{FF2B5EF4-FFF2-40B4-BE49-F238E27FC236}">
                <a16:creationId xmlns:a16="http://schemas.microsoft.com/office/drawing/2014/main" id="{034C6E20-2AAF-61B2-CD69-03EE72F8EAFC}"/>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4A380-6373-AE47-0ED2-0F44D91D3731}"/>
            </a:ext>
          </a:extLst>
        </p:cNvPr>
        <p:cNvGrpSpPr/>
        <p:nvPr/>
      </p:nvGrpSpPr>
      <p:grpSpPr>
        <a:xfrm>
          <a:off x="0" y="0"/>
          <a:ext cx="0" cy="0"/>
          <a:chOff x="0" y="0"/>
          <a:chExt cx="0" cy="0"/>
        </a:xfrm>
      </p:grpSpPr>
      <p:pic>
        <p:nvPicPr>
          <p:cNvPr id="9" name="Graphic 1">
            <a:extLst>
              <a:ext uri="{FF2B5EF4-FFF2-40B4-BE49-F238E27FC236}">
                <a16:creationId xmlns:a16="http://schemas.microsoft.com/office/drawing/2014/main" id="{F4C6AB92-9D15-1939-33B5-E386ABBFBF9F}"/>
              </a:ext>
            </a:extLst>
          </p:cNvPr>
          <p:cNvPicPr>
            <a:picLocks noChangeAspect="1"/>
          </p:cNvPicPr>
          <p:nvPr/>
        </p:nvPicPr>
        <p:blipFill>
          <a:blip r:embed="rId2">
            <a:extLst>
              <a:ext uri="{96DAC541-7B7A-43D3-8B79-37D633B846F1}">
                <asvg:svgBlip xmlns:asvg="http://schemas.microsoft.com/office/drawing/2016/SVG/main" r:embed="rId3"/>
              </a:ext>
            </a:extLst>
          </a:blip>
          <a:srcRect b="6179"/>
          <a:stretch/>
        </p:blipFill>
        <p:spPr>
          <a:xfrm>
            <a:off x="177451" y="2051064"/>
            <a:ext cx="11260862" cy="7767950"/>
          </a:xfrm>
          <a:prstGeom prst="rect">
            <a:avLst/>
          </a:prstGeom>
        </p:spPr>
      </p:pic>
      <p:sp>
        <p:nvSpPr>
          <p:cNvPr id="2" name="Freeform 2">
            <a:extLst>
              <a:ext uri="{FF2B5EF4-FFF2-40B4-BE49-F238E27FC236}">
                <a16:creationId xmlns:a16="http://schemas.microsoft.com/office/drawing/2014/main" id="{2751406A-D27C-4F13-DF8C-F7AD0A3AB9B3}"/>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AF144AE6-94B5-0EDF-765C-D6B80602F14D}"/>
              </a:ext>
            </a:extLst>
          </p:cNvPr>
          <p:cNvGrpSpPr/>
          <p:nvPr/>
        </p:nvGrpSpPr>
        <p:grpSpPr>
          <a:xfrm>
            <a:off x="11756158" y="1725557"/>
            <a:ext cx="6215959" cy="5789148"/>
            <a:chOff x="10972800" y="970611"/>
            <a:chExt cx="5931126" cy="7661737"/>
          </a:xfrm>
        </p:grpSpPr>
        <p:sp>
          <p:nvSpPr>
            <p:cNvPr id="6" name="Rectangle: Rounded Corners 5">
              <a:extLst>
                <a:ext uri="{FF2B5EF4-FFF2-40B4-BE49-F238E27FC236}">
                  <a16:creationId xmlns:a16="http://schemas.microsoft.com/office/drawing/2014/main" id="{A9F8C966-6DEE-03A3-63E8-E001A79C68A6}"/>
                </a:ext>
              </a:extLst>
            </p:cNvPr>
            <p:cNvSpPr/>
            <p:nvPr/>
          </p:nvSpPr>
          <p:spPr>
            <a:xfrm>
              <a:off x="10972800" y="1499765"/>
              <a:ext cx="5931126" cy="713258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danceability:</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Lượt nghe cao nhất khi </a:t>
              </a:r>
            </a:p>
            <a:p>
              <a:pPr algn="just"/>
              <a:r>
                <a:rPr lang="vi-VN" sz="2800" b="1" i="0" u="none" strike="noStrike">
                  <a:solidFill>
                    <a:srgbClr val="000000"/>
                  </a:solidFill>
                  <a:effectLst/>
                </a:rPr>
                <a:t>danceability</a:t>
              </a:r>
              <a:r>
                <a:rPr lang="vi-VN" sz="2800" b="0" i="0" u="none" strike="noStrike">
                  <a:solidFill>
                    <a:srgbClr val="000000"/>
                  </a:solidFill>
                  <a:effectLst/>
                </a:rPr>
                <a:t> từ </a:t>
              </a:r>
              <a:r>
                <a:rPr lang="vi-VN" sz="2800" b="1" i="0" u="none" strike="noStrike">
                  <a:solidFill>
                    <a:srgbClr val="000000"/>
                  </a:solidFill>
                  <a:effectLst/>
                </a:rPr>
                <a:t>50% đến 80%</a:t>
              </a:r>
              <a:r>
                <a:rPr lang="vi-VN" sz="2800" b="0" i="0" u="none" strike="noStrike">
                  <a:solidFill>
                    <a:srgbClr val="000000"/>
                  </a:solidFill>
                  <a:effectLst/>
                </a:rPr>
                <a:t>. Các mức khác có lượt nghe thấp hơn, cho thấy người nghe ưa chuộng bài hát có độ thích hợp cho nhảy múa ở mức trung bình.</a:t>
              </a:r>
            </a:p>
          </p:txBody>
        </p:sp>
        <p:grpSp>
          <p:nvGrpSpPr>
            <p:cNvPr id="7" name="Group 6">
              <a:extLst>
                <a:ext uri="{FF2B5EF4-FFF2-40B4-BE49-F238E27FC236}">
                  <a16:creationId xmlns:a16="http://schemas.microsoft.com/office/drawing/2014/main" id="{C16B1EC7-F6C7-E63B-F2BD-71A4C569AE96}"/>
                </a:ext>
              </a:extLst>
            </p:cNvPr>
            <p:cNvGrpSpPr/>
            <p:nvPr/>
          </p:nvGrpSpPr>
          <p:grpSpPr>
            <a:xfrm>
              <a:off x="12472406" y="970611"/>
              <a:ext cx="3303616" cy="942553"/>
              <a:chOff x="12456967" y="786023"/>
              <a:chExt cx="3303616" cy="942553"/>
            </a:xfrm>
          </p:grpSpPr>
          <p:sp>
            <p:nvSpPr>
              <p:cNvPr id="4" name="Rectangle: Rounded Corners 3">
                <a:extLst>
                  <a:ext uri="{FF2B5EF4-FFF2-40B4-BE49-F238E27FC236}">
                    <a16:creationId xmlns:a16="http://schemas.microsoft.com/office/drawing/2014/main" id="{F1C8D5E9-B7F5-66D7-8B5F-6680931FF620}"/>
                  </a:ext>
                </a:extLst>
              </p:cNvPr>
              <p:cNvSpPr/>
              <p:nvPr/>
            </p:nvSpPr>
            <p:spPr>
              <a:xfrm>
                <a:off x="12456967" y="786023"/>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AC0C71C7-F625-C402-E9B0-D0CB3401036F}"/>
                  </a:ext>
                </a:extLst>
              </p:cNvPr>
              <p:cNvSpPr txBox="1"/>
              <p:nvPr/>
            </p:nvSpPr>
            <p:spPr>
              <a:xfrm>
                <a:off x="12581312" y="942552"/>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E60DB549-863B-4112-A910-AE22D176C993}"/>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3" name="Group 12">
            <a:extLst>
              <a:ext uri="{FF2B5EF4-FFF2-40B4-BE49-F238E27FC236}">
                <a16:creationId xmlns:a16="http://schemas.microsoft.com/office/drawing/2014/main" id="{143DEE74-9D75-2B85-BD39-F390BF6B34B0}"/>
              </a:ext>
            </a:extLst>
          </p:cNvPr>
          <p:cNvGrpSpPr/>
          <p:nvPr/>
        </p:nvGrpSpPr>
        <p:grpSpPr>
          <a:xfrm>
            <a:off x="-458258" y="413800"/>
            <a:ext cx="3840480" cy="1447800"/>
            <a:chOff x="-252153" y="523875"/>
            <a:chExt cx="3840480" cy="1447800"/>
          </a:xfrm>
        </p:grpSpPr>
        <p:sp>
          <p:nvSpPr>
            <p:cNvPr id="14" name="Rectangle: Rounded Corners 2">
              <a:extLst>
                <a:ext uri="{FF2B5EF4-FFF2-40B4-BE49-F238E27FC236}">
                  <a16:creationId xmlns:a16="http://schemas.microsoft.com/office/drawing/2014/main" id="{47172BE4-40DD-B099-FDB1-0FCDB43E622B}"/>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7F9D430A-E4C4-4CEF-857B-8E51870724E3}"/>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6" name="TextBox 3">
              <a:extLst>
                <a:ext uri="{FF2B5EF4-FFF2-40B4-BE49-F238E27FC236}">
                  <a16:creationId xmlns:a16="http://schemas.microsoft.com/office/drawing/2014/main" id="{E45AC6A5-BF5D-79EA-0723-2105C860CDA5}"/>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2" name="Slide Number Placeholder 11">
            <a:extLst>
              <a:ext uri="{FF2B5EF4-FFF2-40B4-BE49-F238E27FC236}">
                <a16:creationId xmlns:a16="http://schemas.microsoft.com/office/drawing/2014/main" id="{AD363697-CE15-9817-C070-26155CB7852F}"/>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1664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B6070-9D52-4C55-82D1-267500D5AEC3}"/>
            </a:ext>
          </a:extLst>
        </p:cNvPr>
        <p:cNvGrpSpPr/>
        <p:nvPr/>
      </p:nvGrpSpPr>
      <p:grpSpPr>
        <a:xfrm>
          <a:off x="0" y="0"/>
          <a:ext cx="0" cy="0"/>
          <a:chOff x="0" y="0"/>
          <a:chExt cx="0" cy="0"/>
        </a:xfrm>
      </p:grpSpPr>
      <p:pic>
        <p:nvPicPr>
          <p:cNvPr id="9" name="Graphic 2">
            <a:extLst>
              <a:ext uri="{FF2B5EF4-FFF2-40B4-BE49-F238E27FC236}">
                <a16:creationId xmlns:a16="http://schemas.microsoft.com/office/drawing/2014/main" id="{EBD5A097-6200-8E52-B1F2-F960985673F6}"/>
              </a:ext>
            </a:extLst>
          </p:cNvPr>
          <p:cNvPicPr>
            <a:picLocks noChangeAspect="1"/>
          </p:cNvPicPr>
          <p:nvPr/>
        </p:nvPicPr>
        <p:blipFill>
          <a:blip r:embed="rId2">
            <a:extLst>
              <a:ext uri="{96DAC541-7B7A-43D3-8B79-37D633B846F1}">
                <asvg:svgBlip xmlns:asvg="http://schemas.microsoft.com/office/drawing/2016/SVG/main" r:embed="rId3"/>
              </a:ext>
            </a:extLst>
          </a:blip>
          <a:srcRect b="6179"/>
          <a:stretch/>
        </p:blipFill>
        <p:spPr>
          <a:xfrm>
            <a:off x="84518" y="2051065"/>
            <a:ext cx="11267663" cy="7772641"/>
          </a:xfrm>
          <a:prstGeom prst="rect">
            <a:avLst/>
          </a:prstGeom>
        </p:spPr>
      </p:pic>
      <p:sp>
        <p:nvSpPr>
          <p:cNvPr id="2" name="Freeform 2">
            <a:extLst>
              <a:ext uri="{FF2B5EF4-FFF2-40B4-BE49-F238E27FC236}">
                <a16:creationId xmlns:a16="http://schemas.microsoft.com/office/drawing/2014/main" id="{265D299E-06DE-B18F-4367-56BC5787466C}"/>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7">
            <a:extLst>
              <a:ext uri="{FF2B5EF4-FFF2-40B4-BE49-F238E27FC236}">
                <a16:creationId xmlns:a16="http://schemas.microsoft.com/office/drawing/2014/main" id="{06092CD2-A316-26F9-8772-D39BCA916503}"/>
              </a:ext>
            </a:extLst>
          </p:cNvPr>
          <p:cNvGrpSpPr/>
          <p:nvPr/>
        </p:nvGrpSpPr>
        <p:grpSpPr>
          <a:xfrm>
            <a:off x="-452689" y="403240"/>
            <a:ext cx="3840480" cy="1447800"/>
            <a:chOff x="-252153" y="523875"/>
            <a:chExt cx="3840480" cy="1447800"/>
          </a:xfrm>
        </p:grpSpPr>
        <p:sp>
          <p:nvSpPr>
            <p:cNvPr id="3" name="Rectangle: Rounded Corners 2">
              <a:extLst>
                <a:ext uri="{FF2B5EF4-FFF2-40B4-BE49-F238E27FC236}">
                  <a16:creationId xmlns:a16="http://schemas.microsoft.com/office/drawing/2014/main" id="{DA9089BE-B7C1-84E3-A0B5-D06428E508DF}"/>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a:extLst>
                <a:ext uri="{FF2B5EF4-FFF2-40B4-BE49-F238E27FC236}">
                  <a16:creationId xmlns:a16="http://schemas.microsoft.com/office/drawing/2014/main" id="{9BE36BE6-DBBE-0517-3425-98DF5747248F}"/>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29" name="TextBox 3">
              <a:extLst>
                <a:ext uri="{FF2B5EF4-FFF2-40B4-BE49-F238E27FC236}">
                  <a16:creationId xmlns:a16="http://schemas.microsoft.com/office/drawing/2014/main" id="{D9A829C1-07D8-992E-1C79-F858D7F2C7F8}"/>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grpSp>
        <p:nvGrpSpPr>
          <p:cNvPr id="5" name="Group 4">
            <a:extLst>
              <a:ext uri="{FF2B5EF4-FFF2-40B4-BE49-F238E27FC236}">
                <a16:creationId xmlns:a16="http://schemas.microsoft.com/office/drawing/2014/main" id="{7BB15AF9-881E-9D95-48C5-1CB39D7BF31C}"/>
              </a:ext>
            </a:extLst>
          </p:cNvPr>
          <p:cNvGrpSpPr/>
          <p:nvPr/>
        </p:nvGrpSpPr>
        <p:grpSpPr>
          <a:xfrm>
            <a:off x="11488185" y="1337311"/>
            <a:ext cx="6550433" cy="6946815"/>
            <a:chOff x="11016969" y="1051727"/>
            <a:chExt cx="6199419" cy="8250662"/>
          </a:xfrm>
        </p:grpSpPr>
        <p:sp>
          <p:nvSpPr>
            <p:cNvPr id="6" name="Rectangle: Rounded Corners 5">
              <a:extLst>
                <a:ext uri="{FF2B5EF4-FFF2-40B4-BE49-F238E27FC236}">
                  <a16:creationId xmlns:a16="http://schemas.microsoft.com/office/drawing/2014/main" id="{3CEC7391-D8AE-B3A5-F813-B25B0696D3B0}"/>
                </a:ext>
              </a:extLst>
            </p:cNvPr>
            <p:cNvSpPr/>
            <p:nvPr/>
          </p:nvSpPr>
          <p:spPr>
            <a:xfrm>
              <a:off x="11016969" y="1674866"/>
              <a:ext cx="6199419" cy="762752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Acousticness:</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Lượt nghe cao nhất khi </a:t>
              </a:r>
              <a:r>
                <a:rPr lang="vi-VN" sz="2800" b="1" i="0" u="none" strike="noStrike">
                  <a:solidFill>
                    <a:srgbClr val="000000"/>
                  </a:solidFill>
                  <a:effectLst/>
                </a:rPr>
                <a:t>acousticness</a:t>
              </a:r>
              <a:r>
                <a:rPr lang="vi-VN" sz="2800" b="0" i="0" u="none" strike="noStrike">
                  <a:solidFill>
                    <a:srgbClr val="000000"/>
                  </a:solidFill>
                  <a:effectLst/>
                </a:rPr>
                <a:t> từ </a:t>
              </a:r>
              <a:r>
                <a:rPr lang="vi-VN" sz="2800" b="1" i="0" u="none" strike="noStrike">
                  <a:solidFill>
                    <a:srgbClr val="000000"/>
                  </a:solidFill>
                  <a:effectLst/>
                </a:rPr>
                <a:t>0% đến 10%</a:t>
              </a:r>
              <a:r>
                <a:rPr lang="vi-VN" sz="2800" b="0" i="0" u="none" strike="noStrike">
                  <a:solidFill>
                    <a:srgbClr val="000000"/>
                  </a:solidFill>
                  <a:effectLst/>
                </a:rPr>
                <a:t>, cho thấy người nghe ưa chuộng bài hát có độ acoustic thấp. Các mức khác ổn định, dưới 10 tỷ lượt nghe, phản ánh sở thích đối với âm thanh nhẹ nhàng không thay đổi nhiều ở chỉ số acousticness trên 10%.</a:t>
              </a:r>
            </a:p>
          </p:txBody>
        </p:sp>
        <p:grpSp>
          <p:nvGrpSpPr>
            <p:cNvPr id="7" name="Group 6">
              <a:extLst>
                <a:ext uri="{FF2B5EF4-FFF2-40B4-BE49-F238E27FC236}">
                  <a16:creationId xmlns:a16="http://schemas.microsoft.com/office/drawing/2014/main" id="{4EFAF0CB-B1D5-9BD1-C823-1F93C7F11746}"/>
                </a:ext>
              </a:extLst>
            </p:cNvPr>
            <p:cNvGrpSpPr/>
            <p:nvPr/>
          </p:nvGrpSpPr>
          <p:grpSpPr>
            <a:xfrm>
              <a:off x="12286554" y="1051727"/>
              <a:ext cx="3303616" cy="942553"/>
              <a:chOff x="12271115" y="867139"/>
              <a:chExt cx="3303616" cy="942553"/>
            </a:xfrm>
          </p:grpSpPr>
          <p:sp>
            <p:nvSpPr>
              <p:cNvPr id="4" name="Rectangle: Rounded Corners 3">
                <a:extLst>
                  <a:ext uri="{FF2B5EF4-FFF2-40B4-BE49-F238E27FC236}">
                    <a16:creationId xmlns:a16="http://schemas.microsoft.com/office/drawing/2014/main" id="{8C4BDF97-AB13-FDC5-0BC5-C656CDBDAEE9}"/>
                  </a:ext>
                </a:extLst>
              </p:cNvPr>
              <p:cNvSpPr/>
              <p:nvPr/>
            </p:nvSpPr>
            <p:spPr>
              <a:xfrm>
                <a:off x="12271115" y="867139"/>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5E693674-5D18-3F2B-C42B-7077440A4807}"/>
                  </a:ext>
                </a:extLst>
              </p:cNvPr>
              <p:cNvSpPr txBox="1"/>
              <p:nvPr/>
            </p:nvSpPr>
            <p:spPr>
              <a:xfrm>
                <a:off x="12395460" y="1006490"/>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11385D78-7B93-7F96-571D-49ED5D05EBB3}"/>
              </a:ext>
            </a:extLst>
          </p:cNvPr>
          <p:cNvSpPr txBox="1"/>
          <p:nvPr/>
        </p:nvSpPr>
        <p:spPr>
          <a:xfrm>
            <a:off x="5814204" y="828136"/>
            <a:ext cx="184731" cy="369332"/>
          </a:xfrm>
          <a:prstGeom prst="rect">
            <a:avLst/>
          </a:prstGeom>
          <a:noFill/>
        </p:spPr>
        <p:txBody>
          <a:bodyPr wrap="none" rtlCol="0">
            <a:spAutoFit/>
          </a:bodyPr>
          <a:lstStyle/>
          <a:p>
            <a:endParaRPr lang="en-VN"/>
          </a:p>
        </p:txBody>
      </p:sp>
      <p:sp>
        <p:nvSpPr>
          <p:cNvPr id="14" name="Slide Number Placeholder 13">
            <a:extLst>
              <a:ext uri="{FF2B5EF4-FFF2-40B4-BE49-F238E27FC236}">
                <a16:creationId xmlns:a16="http://schemas.microsoft.com/office/drawing/2014/main" id="{E21FA064-1D12-AB99-EBC6-BA33CDD0C3A8}"/>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46030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12788-6458-09A0-081C-C64E8A474139}"/>
            </a:ext>
          </a:extLst>
        </p:cNvPr>
        <p:cNvGrpSpPr/>
        <p:nvPr/>
      </p:nvGrpSpPr>
      <p:grpSpPr>
        <a:xfrm>
          <a:off x="0" y="0"/>
          <a:ext cx="0" cy="0"/>
          <a:chOff x="0" y="0"/>
          <a:chExt cx="0" cy="0"/>
        </a:xfrm>
      </p:grpSpPr>
      <p:pic>
        <p:nvPicPr>
          <p:cNvPr id="11" name="Graphic 3">
            <a:extLst>
              <a:ext uri="{FF2B5EF4-FFF2-40B4-BE49-F238E27FC236}">
                <a16:creationId xmlns:a16="http://schemas.microsoft.com/office/drawing/2014/main" id="{0C2E5E13-2853-7772-DAEF-B1E8E752F728}"/>
              </a:ext>
            </a:extLst>
          </p:cNvPr>
          <p:cNvPicPr>
            <a:picLocks noChangeAspect="1"/>
          </p:cNvPicPr>
          <p:nvPr/>
        </p:nvPicPr>
        <p:blipFill>
          <a:blip r:embed="rId2">
            <a:extLst>
              <a:ext uri="{96DAC541-7B7A-43D3-8B79-37D633B846F1}">
                <asvg:svgBlip xmlns:asvg="http://schemas.microsoft.com/office/drawing/2016/SVG/main" r:embed="rId3"/>
              </a:ext>
            </a:extLst>
          </a:blip>
          <a:srcRect b="3842"/>
          <a:stretch/>
        </p:blipFill>
        <p:spPr>
          <a:xfrm>
            <a:off x="228872" y="2052534"/>
            <a:ext cx="11076621" cy="7831226"/>
          </a:xfrm>
          <a:prstGeom prst="rect">
            <a:avLst/>
          </a:prstGeom>
        </p:spPr>
      </p:pic>
      <p:sp>
        <p:nvSpPr>
          <p:cNvPr id="2" name="Freeform 2">
            <a:extLst>
              <a:ext uri="{FF2B5EF4-FFF2-40B4-BE49-F238E27FC236}">
                <a16:creationId xmlns:a16="http://schemas.microsoft.com/office/drawing/2014/main" id="{729895D5-128C-AEE0-6B27-5418CA4133C2}"/>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BA551018-CDA3-4DD9-8737-A5ED2164C69E}"/>
              </a:ext>
            </a:extLst>
          </p:cNvPr>
          <p:cNvGrpSpPr/>
          <p:nvPr/>
        </p:nvGrpSpPr>
        <p:grpSpPr>
          <a:xfrm>
            <a:off x="11687693" y="1581994"/>
            <a:ext cx="6122913" cy="6128459"/>
            <a:chOff x="10972800" y="970611"/>
            <a:chExt cx="5931126" cy="7661737"/>
          </a:xfrm>
        </p:grpSpPr>
        <p:sp>
          <p:nvSpPr>
            <p:cNvPr id="6" name="Rectangle: Rounded Corners 5">
              <a:extLst>
                <a:ext uri="{FF2B5EF4-FFF2-40B4-BE49-F238E27FC236}">
                  <a16:creationId xmlns:a16="http://schemas.microsoft.com/office/drawing/2014/main" id="{7327C9C6-FD17-E795-313E-01D8BBCA112A}"/>
                </a:ext>
              </a:extLst>
            </p:cNvPr>
            <p:cNvSpPr/>
            <p:nvPr/>
          </p:nvSpPr>
          <p:spPr>
            <a:xfrm>
              <a:off x="10972800" y="1499765"/>
              <a:ext cx="5931126" cy="713258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energy:</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Người nghe ưa chuộng bài hát có </a:t>
              </a:r>
              <a:r>
                <a:rPr lang="vi-VN" sz="2800" b="1" i="0" u="none" strike="noStrike">
                  <a:solidFill>
                    <a:srgbClr val="000000"/>
                  </a:solidFill>
                  <a:effectLst/>
                </a:rPr>
                <a:t>energy tầm trung (55% - 80%)</a:t>
              </a:r>
              <a:r>
                <a:rPr lang="vi-VN" sz="2800" b="0" i="0" u="none" strike="noStrike">
                  <a:solidFill>
                    <a:srgbClr val="000000"/>
                  </a:solidFill>
                  <a:effectLst/>
                </a:rPr>
                <a:t>, cho thấy xu hướng thích nhạc sôi động nhưng không quá mãnh liệt. Những bài có </a:t>
              </a:r>
              <a:r>
                <a:rPr lang="vi-VN" sz="2800" b="1" i="0" u="none" strike="noStrike">
                  <a:solidFill>
                    <a:srgbClr val="000000"/>
                  </a:solidFill>
                  <a:effectLst/>
                </a:rPr>
                <a:t>energy trên 90%</a:t>
              </a:r>
              <a:r>
                <a:rPr lang="vi-VN" sz="2800" b="0" i="0" u="none" strike="noStrike">
                  <a:solidFill>
                    <a:srgbClr val="000000"/>
                  </a:solidFill>
                  <a:effectLst/>
                </a:rPr>
                <a:t> ít được ưa chuộng hơn, và các bài nhẹ nhàng cũng kém phổ biến.</a:t>
              </a:r>
            </a:p>
          </p:txBody>
        </p:sp>
        <p:grpSp>
          <p:nvGrpSpPr>
            <p:cNvPr id="7" name="Group 6">
              <a:extLst>
                <a:ext uri="{FF2B5EF4-FFF2-40B4-BE49-F238E27FC236}">
                  <a16:creationId xmlns:a16="http://schemas.microsoft.com/office/drawing/2014/main" id="{723DAAD5-D378-B06E-DBF9-A11816009168}"/>
                </a:ext>
              </a:extLst>
            </p:cNvPr>
            <p:cNvGrpSpPr/>
            <p:nvPr/>
          </p:nvGrpSpPr>
          <p:grpSpPr>
            <a:xfrm>
              <a:off x="12472406" y="970611"/>
              <a:ext cx="3303616" cy="942553"/>
              <a:chOff x="12456967" y="786023"/>
              <a:chExt cx="3303616" cy="942553"/>
            </a:xfrm>
          </p:grpSpPr>
          <p:sp>
            <p:nvSpPr>
              <p:cNvPr id="4" name="Rectangle: Rounded Corners 3">
                <a:extLst>
                  <a:ext uri="{FF2B5EF4-FFF2-40B4-BE49-F238E27FC236}">
                    <a16:creationId xmlns:a16="http://schemas.microsoft.com/office/drawing/2014/main" id="{527EA044-1CBD-CBFC-4062-68E672F999AE}"/>
                  </a:ext>
                </a:extLst>
              </p:cNvPr>
              <p:cNvSpPr/>
              <p:nvPr/>
            </p:nvSpPr>
            <p:spPr>
              <a:xfrm>
                <a:off x="12456967" y="786023"/>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835E526F-6A01-E8F6-786E-BBE310E573BE}"/>
                  </a:ext>
                </a:extLst>
              </p:cNvPr>
              <p:cNvSpPr txBox="1"/>
              <p:nvPr/>
            </p:nvSpPr>
            <p:spPr>
              <a:xfrm>
                <a:off x="12581312" y="942552"/>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089A7340-EE22-3599-0E80-7BD9D09AF3BC}"/>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2" name="Group 11">
            <a:extLst>
              <a:ext uri="{FF2B5EF4-FFF2-40B4-BE49-F238E27FC236}">
                <a16:creationId xmlns:a16="http://schemas.microsoft.com/office/drawing/2014/main" id="{2A05EFC1-FB40-A94D-6FC2-CD5E5133F97E}"/>
              </a:ext>
            </a:extLst>
          </p:cNvPr>
          <p:cNvGrpSpPr/>
          <p:nvPr/>
        </p:nvGrpSpPr>
        <p:grpSpPr>
          <a:xfrm>
            <a:off x="-452689" y="403240"/>
            <a:ext cx="3840480" cy="1447800"/>
            <a:chOff x="-252153" y="523875"/>
            <a:chExt cx="3840480" cy="1447800"/>
          </a:xfrm>
        </p:grpSpPr>
        <p:sp>
          <p:nvSpPr>
            <p:cNvPr id="13" name="Rectangle: Rounded Corners 2">
              <a:extLst>
                <a:ext uri="{FF2B5EF4-FFF2-40B4-BE49-F238E27FC236}">
                  <a16:creationId xmlns:a16="http://schemas.microsoft.com/office/drawing/2014/main" id="{71246E0A-11C7-2315-CBFB-9DB3D0E6F2FE}"/>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
              <a:extLst>
                <a:ext uri="{FF2B5EF4-FFF2-40B4-BE49-F238E27FC236}">
                  <a16:creationId xmlns:a16="http://schemas.microsoft.com/office/drawing/2014/main" id="{6CE12277-504A-0A5E-9AAA-BB37F615C643}"/>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5" name="TextBox 3">
              <a:extLst>
                <a:ext uri="{FF2B5EF4-FFF2-40B4-BE49-F238E27FC236}">
                  <a16:creationId xmlns:a16="http://schemas.microsoft.com/office/drawing/2014/main" id="{278E127E-DB2E-CAE5-BEA2-187BCBF2CD97}"/>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6" name="Slide Number Placeholder 15">
            <a:extLst>
              <a:ext uri="{FF2B5EF4-FFF2-40B4-BE49-F238E27FC236}">
                <a16:creationId xmlns:a16="http://schemas.microsoft.com/office/drawing/2014/main" id="{89D929B4-5281-3B86-DC08-A5EACEBA7751}"/>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70951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03276-98E8-CBD2-EFFE-DD766E414E0F}"/>
            </a:ext>
          </a:extLst>
        </p:cNvPr>
        <p:cNvGrpSpPr/>
        <p:nvPr/>
      </p:nvGrpSpPr>
      <p:grpSpPr>
        <a:xfrm>
          <a:off x="0" y="0"/>
          <a:ext cx="0" cy="0"/>
          <a:chOff x="0" y="0"/>
          <a:chExt cx="0" cy="0"/>
        </a:xfrm>
      </p:grpSpPr>
      <p:pic>
        <p:nvPicPr>
          <p:cNvPr id="3" name="Graphic 1">
            <a:extLst>
              <a:ext uri="{FF2B5EF4-FFF2-40B4-BE49-F238E27FC236}">
                <a16:creationId xmlns:a16="http://schemas.microsoft.com/office/drawing/2014/main" id="{33CE9C55-82BD-25D4-D957-7501AFC17EB3}"/>
              </a:ext>
            </a:extLst>
          </p:cNvPr>
          <p:cNvPicPr>
            <a:picLocks noChangeAspect="1"/>
          </p:cNvPicPr>
          <p:nvPr/>
        </p:nvPicPr>
        <p:blipFill>
          <a:blip r:embed="rId2">
            <a:extLst>
              <a:ext uri="{96DAC541-7B7A-43D3-8B79-37D633B846F1}">
                <asvg:svgBlip xmlns:asvg="http://schemas.microsoft.com/office/drawing/2016/SVG/main" r:embed="rId3"/>
              </a:ext>
            </a:extLst>
          </a:blip>
          <a:srcRect b="6381"/>
          <a:stretch/>
        </p:blipFill>
        <p:spPr>
          <a:xfrm>
            <a:off x="125869" y="1886857"/>
            <a:ext cx="11029811" cy="7592266"/>
          </a:xfrm>
          <a:prstGeom prst="rect">
            <a:avLst/>
          </a:prstGeom>
        </p:spPr>
      </p:pic>
      <p:sp>
        <p:nvSpPr>
          <p:cNvPr id="2" name="Freeform 2">
            <a:extLst>
              <a:ext uri="{FF2B5EF4-FFF2-40B4-BE49-F238E27FC236}">
                <a16:creationId xmlns:a16="http://schemas.microsoft.com/office/drawing/2014/main" id="{E91C7D8D-79B6-1C44-8783-68CD14BC6378}"/>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443C0222-E9F5-3ED7-CCD4-D860B9B18FF3}"/>
              </a:ext>
            </a:extLst>
          </p:cNvPr>
          <p:cNvGrpSpPr/>
          <p:nvPr/>
        </p:nvGrpSpPr>
        <p:grpSpPr>
          <a:xfrm>
            <a:off x="11371810" y="1370540"/>
            <a:ext cx="5985166" cy="5746074"/>
            <a:chOff x="10972800" y="970611"/>
            <a:chExt cx="5931126" cy="7661737"/>
          </a:xfrm>
        </p:grpSpPr>
        <p:sp>
          <p:nvSpPr>
            <p:cNvPr id="6" name="Rectangle: Rounded Corners 5">
              <a:extLst>
                <a:ext uri="{FF2B5EF4-FFF2-40B4-BE49-F238E27FC236}">
                  <a16:creationId xmlns:a16="http://schemas.microsoft.com/office/drawing/2014/main" id="{AB8B5DA7-A735-7DC8-B417-557EFE42D798}"/>
                </a:ext>
              </a:extLst>
            </p:cNvPr>
            <p:cNvSpPr/>
            <p:nvPr/>
          </p:nvSpPr>
          <p:spPr>
            <a:xfrm>
              <a:off x="10972800" y="1499765"/>
              <a:ext cx="5931126" cy="713258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liveness:</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Người nghe chủ yếu ưa chuộng các bài có </a:t>
              </a:r>
              <a:r>
                <a:rPr lang="vi-VN" sz="2800" b="1" i="0" u="none" strike="noStrike">
                  <a:solidFill>
                    <a:srgbClr val="000000"/>
                  </a:solidFill>
                  <a:effectLst/>
                </a:rPr>
                <a:t>liveness tầm 10%</a:t>
              </a:r>
              <a:r>
                <a:rPr lang="vi-VN" sz="2800" b="0" i="0" u="none" strike="noStrike">
                  <a:solidFill>
                    <a:srgbClr val="000000"/>
                  </a:solidFill>
                  <a:effectLst/>
                </a:rPr>
                <a:t>, với rất ít lượt nghe cho các bài có </a:t>
              </a:r>
              <a:r>
                <a:rPr lang="vi-VN" sz="2800" b="1" i="0" u="none" strike="noStrike">
                  <a:solidFill>
                    <a:srgbClr val="000000"/>
                  </a:solidFill>
                  <a:effectLst/>
                </a:rPr>
                <a:t>liveness từ 80% đến 100%</a:t>
              </a:r>
              <a:r>
                <a:rPr lang="vi-VN" sz="2800" b="0" i="0" u="none" strike="noStrike">
                  <a:solidFill>
                    <a:srgbClr val="000000"/>
                  </a:solidFill>
                  <a:effectLst/>
                </a:rPr>
                <a:t>, cho thấy sự không phổ biến của nhạc có tính "live" cao.</a:t>
              </a:r>
            </a:p>
          </p:txBody>
        </p:sp>
        <p:grpSp>
          <p:nvGrpSpPr>
            <p:cNvPr id="7" name="Group 6">
              <a:extLst>
                <a:ext uri="{FF2B5EF4-FFF2-40B4-BE49-F238E27FC236}">
                  <a16:creationId xmlns:a16="http://schemas.microsoft.com/office/drawing/2014/main" id="{86760B6D-BF9E-5738-1F40-F904C209E958}"/>
                </a:ext>
              </a:extLst>
            </p:cNvPr>
            <p:cNvGrpSpPr/>
            <p:nvPr/>
          </p:nvGrpSpPr>
          <p:grpSpPr>
            <a:xfrm>
              <a:off x="12472406" y="970611"/>
              <a:ext cx="3303616" cy="942553"/>
              <a:chOff x="12456967" y="786023"/>
              <a:chExt cx="3303616" cy="942553"/>
            </a:xfrm>
          </p:grpSpPr>
          <p:sp>
            <p:nvSpPr>
              <p:cNvPr id="4" name="Rectangle: Rounded Corners 3">
                <a:extLst>
                  <a:ext uri="{FF2B5EF4-FFF2-40B4-BE49-F238E27FC236}">
                    <a16:creationId xmlns:a16="http://schemas.microsoft.com/office/drawing/2014/main" id="{F3382BB4-80E6-7198-DB55-76DCD77E9D0B}"/>
                  </a:ext>
                </a:extLst>
              </p:cNvPr>
              <p:cNvSpPr/>
              <p:nvPr/>
            </p:nvSpPr>
            <p:spPr>
              <a:xfrm>
                <a:off x="12456967" y="786023"/>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2958A1C6-FEE3-E06C-B64D-E123D9A345F8}"/>
                  </a:ext>
                </a:extLst>
              </p:cNvPr>
              <p:cNvSpPr txBox="1"/>
              <p:nvPr/>
            </p:nvSpPr>
            <p:spPr>
              <a:xfrm>
                <a:off x="12581312" y="942552"/>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F9381CAE-CE3D-6764-C2C4-B7CCEAB44C5B}"/>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2" name="Group 11">
            <a:extLst>
              <a:ext uri="{FF2B5EF4-FFF2-40B4-BE49-F238E27FC236}">
                <a16:creationId xmlns:a16="http://schemas.microsoft.com/office/drawing/2014/main" id="{B273D087-4A39-27DF-EA53-218A150FE898}"/>
              </a:ext>
            </a:extLst>
          </p:cNvPr>
          <p:cNvGrpSpPr/>
          <p:nvPr/>
        </p:nvGrpSpPr>
        <p:grpSpPr>
          <a:xfrm>
            <a:off x="-452689" y="403240"/>
            <a:ext cx="3840480" cy="1447800"/>
            <a:chOff x="-252153" y="523875"/>
            <a:chExt cx="3840480" cy="1447800"/>
          </a:xfrm>
        </p:grpSpPr>
        <p:sp>
          <p:nvSpPr>
            <p:cNvPr id="13" name="Rectangle: Rounded Corners 2">
              <a:extLst>
                <a:ext uri="{FF2B5EF4-FFF2-40B4-BE49-F238E27FC236}">
                  <a16:creationId xmlns:a16="http://schemas.microsoft.com/office/drawing/2014/main" id="{FC647D2E-06D4-35AC-D7E9-6249DC4C51D8}"/>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
              <a:extLst>
                <a:ext uri="{FF2B5EF4-FFF2-40B4-BE49-F238E27FC236}">
                  <a16:creationId xmlns:a16="http://schemas.microsoft.com/office/drawing/2014/main" id="{A0F32119-5ABC-F1D9-86B7-22C35B1F5FB3}"/>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5" name="TextBox 3">
              <a:extLst>
                <a:ext uri="{FF2B5EF4-FFF2-40B4-BE49-F238E27FC236}">
                  <a16:creationId xmlns:a16="http://schemas.microsoft.com/office/drawing/2014/main" id="{AC9884AE-0994-4177-0D60-B21CE3E4A62C}"/>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6" name="Slide Number Placeholder 15">
            <a:extLst>
              <a:ext uri="{FF2B5EF4-FFF2-40B4-BE49-F238E27FC236}">
                <a16:creationId xmlns:a16="http://schemas.microsoft.com/office/drawing/2014/main" id="{CAC6916E-012C-858D-5A57-39801E8EF9D0}"/>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06737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3127-16E0-943A-1320-0A99BC1ECBDC}"/>
            </a:ext>
          </a:extLst>
        </p:cNvPr>
        <p:cNvGrpSpPr/>
        <p:nvPr/>
      </p:nvGrpSpPr>
      <p:grpSpPr>
        <a:xfrm>
          <a:off x="0" y="0"/>
          <a:ext cx="0" cy="0"/>
          <a:chOff x="0" y="0"/>
          <a:chExt cx="0" cy="0"/>
        </a:xfrm>
      </p:grpSpPr>
      <p:pic>
        <p:nvPicPr>
          <p:cNvPr id="8" name="Graphic 2">
            <a:extLst>
              <a:ext uri="{FF2B5EF4-FFF2-40B4-BE49-F238E27FC236}">
                <a16:creationId xmlns:a16="http://schemas.microsoft.com/office/drawing/2014/main" id="{F76930DF-7CC4-6640-CEB3-E91C05355760}"/>
              </a:ext>
            </a:extLst>
          </p:cNvPr>
          <p:cNvPicPr>
            <a:picLocks noChangeAspect="1"/>
          </p:cNvPicPr>
          <p:nvPr/>
        </p:nvPicPr>
        <p:blipFill>
          <a:blip r:embed="rId2">
            <a:extLst>
              <a:ext uri="{96DAC541-7B7A-43D3-8B79-37D633B846F1}">
                <asvg:svgBlip xmlns:asvg="http://schemas.microsoft.com/office/drawing/2016/SVG/main" r:embed="rId3"/>
              </a:ext>
            </a:extLst>
          </a:blip>
          <a:srcRect b="6179"/>
          <a:stretch/>
        </p:blipFill>
        <p:spPr>
          <a:xfrm>
            <a:off x="71932" y="2051064"/>
            <a:ext cx="11138573" cy="7683593"/>
          </a:xfrm>
          <a:prstGeom prst="rect">
            <a:avLst/>
          </a:prstGeom>
        </p:spPr>
      </p:pic>
      <p:sp>
        <p:nvSpPr>
          <p:cNvPr id="2" name="Freeform 2">
            <a:extLst>
              <a:ext uri="{FF2B5EF4-FFF2-40B4-BE49-F238E27FC236}">
                <a16:creationId xmlns:a16="http://schemas.microsoft.com/office/drawing/2014/main" id="{C820E4C4-8D17-1D83-02E2-E74A7468A9BA}"/>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E7E8852F-60F4-FD9A-2843-C318165E9DF5}"/>
              </a:ext>
            </a:extLst>
          </p:cNvPr>
          <p:cNvGrpSpPr/>
          <p:nvPr/>
        </p:nvGrpSpPr>
        <p:grpSpPr>
          <a:xfrm>
            <a:off x="11720944" y="1581994"/>
            <a:ext cx="5769033" cy="6313161"/>
            <a:chOff x="10972800" y="1028489"/>
            <a:chExt cx="5601865" cy="7603859"/>
          </a:xfrm>
        </p:grpSpPr>
        <p:sp>
          <p:nvSpPr>
            <p:cNvPr id="6" name="Rectangle: Rounded Corners 5">
              <a:extLst>
                <a:ext uri="{FF2B5EF4-FFF2-40B4-BE49-F238E27FC236}">
                  <a16:creationId xmlns:a16="http://schemas.microsoft.com/office/drawing/2014/main" id="{F4176782-CA52-7EC7-394C-CA683AC5B0B9}"/>
                </a:ext>
              </a:extLst>
            </p:cNvPr>
            <p:cNvSpPr/>
            <p:nvPr/>
          </p:nvSpPr>
          <p:spPr>
            <a:xfrm>
              <a:off x="10972800" y="1499764"/>
              <a:ext cx="5601865" cy="7132584"/>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speechiness:</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Những bài có </a:t>
              </a:r>
              <a:r>
                <a:rPr lang="vi-VN" sz="2800" b="1" i="0" u="none" strike="noStrike">
                  <a:solidFill>
                    <a:srgbClr val="000000"/>
                  </a:solidFill>
                  <a:effectLst/>
                </a:rPr>
                <a:t>speechiness khoảng 3%</a:t>
              </a:r>
              <a:r>
                <a:rPr lang="vi-VN" sz="2800" b="0" i="0" u="none" strike="noStrike">
                  <a:solidFill>
                    <a:srgbClr val="000000"/>
                  </a:solidFill>
                  <a:effectLst/>
                </a:rPr>
                <a:t> được nghe nhiều nhất (hơn 90 tỷ lượt), trong khi các bài với </a:t>
              </a:r>
              <a:r>
                <a:rPr lang="vi-VN" sz="2800" b="1" i="0" u="none" strike="noStrike">
                  <a:solidFill>
                    <a:srgbClr val="000000"/>
                  </a:solidFill>
                  <a:effectLst/>
                </a:rPr>
                <a:t>speechiness trên 55%</a:t>
              </a:r>
              <a:r>
                <a:rPr lang="vi-VN" sz="2800" b="0" i="0" u="none" strike="noStrike">
                  <a:solidFill>
                    <a:srgbClr val="000000"/>
                  </a:solidFill>
                  <a:effectLst/>
                </a:rPr>
                <a:t> hầu như không có người nghe, cho thấy xu hướng ưa chuộng nhạc ít lời nói.</a:t>
              </a:r>
            </a:p>
          </p:txBody>
        </p:sp>
        <p:grpSp>
          <p:nvGrpSpPr>
            <p:cNvPr id="7" name="Group 6">
              <a:extLst>
                <a:ext uri="{FF2B5EF4-FFF2-40B4-BE49-F238E27FC236}">
                  <a16:creationId xmlns:a16="http://schemas.microsoft.com/office/drawing/2014/main" id="{2C48632E-6AE7-B06B-6C48-8CB40A9A9E15}"/>
                </a:ext>
              </a:extLst>
            </p:cNvPr>
            <p:cNvGrpSpPr/>
            <p:nvPr/>
          </p:nvGrpSpPr>
          <p:grpSpPr>
            <a:xfrm>
              <a:off x="12141260" y="1028489"/>
              <a:ext cx="3303616" cy="942553"/>
              <a:chOff x="12125821" y="843901"/>
              <a:chExt cx="3303616" cy="942553"/>
            </a:xfrm>
          </p:grpSpPr>
          <p:sp>
            <p:nvSpPr>
              <p:cNvPr id="4" name="Rectangle: Rounded Corners 3">
                <a:extLst>
                  <a:ext uri="{FF2B5EF4-FFF2-40B4-BE49-F238E27FC236}">
                    <a16:creationId xmlns:a16="http://schemas.microsoft.com/office/drawing/2014/main" id="{3D1D4E8C-5F1B-0E59-79FB-78D30AB62428}"/>
                  </a:ext>
                </a:extLst>
              </p:cNvPr>
              <p:cNvSpPr/>
              <p:nvPr/>
            </p:nvSpPr>
            <p:spPr>
              <a:xfrm>
                <a:off x="12125821" y="843901"/>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
                <a:extLst>
                  <a:ext uri="{FF2B5EF4-FFF2-40B4-BE49-F238E27FC236}">
                    <a16:creationId xmlns:a16="http://schemas.microsoft.com/office/drawing/2014/main" id="{2FDC7D10-8D01-F5BB-BBB5-B7DB6749AE7B}"/>
                  </a:ext>
                </a:extLst>
              </p:cNvPr>
              <p:cNvSpPr txBox="1"/>
              <p:nvPr/>
            </p:nvSpPr>
            <p:spPr>
              <a:xfrm>
                <a:off x="12250166" y="94240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FEF516F1-5879-C751-A958-8101B1F2CD75}"/>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2" name="Group 11">
            <a:extLst>
              <a:ext uri="{FF2B5EF4-FFF2-40B4-BE49-F238E27FC236}">
                <a16:creationId xmlns:a16="http://schemas.microsoft.com/office/drawing/2014/main" id="{58FA5BDF-E3D5-16ED-269B-8B24E413FCAF}"/>
              </a:ext>
            </a:extLst>
          </p:cNvPr>
          <p:cNvGrpSpPr/>
          <p:nvPr/>
        </p:nvGrpSpPr>
        <p:grpSpPr>
          <a:xfrm>
            <a:off x="-452689" y="403240"/>
            <a:ext cx="3840480" cy="1447800"/>
            <a:chOff x="-252153" y="523875"/>
            <a:chExt cx="3840480" cy="1447800"/>
          </a:xfrm>
        </p:grpSpPr>
        <p:sp>
          <p:nvSpPr>
            <p:cNvPr id="13" name="Rectangle: Rounded Corners 2">
              <a:extLst>
                <a:ext uri="{FF2B5EF4-FFF2-40B4-BE49-F238E27FC236}">
                  <a16:creationId xmlns:a16="http://schemas.microsoft.com/office/drawing/2014/main" id="{9DC8EC14-3246-B39A-B97D-C24259BB6ADF}"/>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
              <a:extLst>
                <a:ext uri="{FF2B5EF4-FFF2-40B4-BE49-F238E27FC236}">
                  <a16:creationId xmlns:a16="http://schemas.microsoft.com/office/drawing/2014/main" id="{901459D8-D0C6-0812-C4DC-2BBCBB9AF2A4}"/>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5" name="TextBox 3">
              <a:extLst>
                <a:ext uri="{FF2B5EF4-FFF2-40B4-BE49-F238E27FC236}">
                  <a16:creationId xmlns:a16="http://schemas.microsoft.com/office/drawing/2014/main" id="{6E6B25B7-E7E9-0FC1-6E4A-3708430E9D21}"/>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6" name="Slide Number Placeholder 15">
            <a:extLst>
              <a:ext uri="{FF2B5EF4-FFF2-40B4-BE49-F238E27FC236}">
                <a16:creationId xmlns:a16="http://schemas.microsoft.com/office/drawing/2014/main" id="{6D87578C-56AC-4A8F-E05C-AED18D667138}"/>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41528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1AC33-0A99-0E2A-26B9-057D57CFF898}"/>
            </a:ext>
          </a:extLst>
        </p:cNvPr>
        <p:cNvGrpSpPr/>
        <p:nvPr/>
      </p:nvGrpSpPr>
      <p:grpSpPr>
        <a:xfrm>
          <a:off x="0" y="0"/>
          <a:ext cx="0" cy="0"/>
          <a:chOff x="0" y="0"/>
          <a:chExt cx="0" cy="0"/>
        </a:xfrm>
      </p:grpSpPr>
      <p:pic>
        <p:nvPicPr>
          <p:cNvPr id="3" name="Graphic 3">
            <a:extLst>
              <a:ext uri="{FF2B5EF4-FFF2-40B4-BE49-F238E27FC236}">
                <a16:creationId xmlns:a16="http://schemas.microsoft.com/office/drawing/2014/main" id="{46E57264-18BE-2157-EBF9-EE46E824C9CE}"/>
              </a:ext>
            </a:extLst>
          </p:cNvPr>
          <p:cNvPicPr>
            <a:picLocks noChangeAspect="1"/>
          </p:cNvPicPr>
          <p:nvPr/>
        </p:nvPicPr>
        <p:blipFill>
          <a:blip r:embed="rId2">
            <a:extLst>
              <a:ext uri="{96DAC541-7B7A-43D3-8B79-37D633B846F1}">
                <asvg:svgBlip xmlns:asvg="http://schemas.microsoft.com/office/drawing/2016/SVG/main" r:embed="rId3"/>
              </a:ext>
            </a:extLst>
          </a:blip>
          <a:srcRect b="5186"/>
          <a:stretch/>
        </p:blipFill>
        <p:spPr>
          <a:xfrm>
            <a:off x="155087" y="1915956"/>
            <a:ext cx="11266600" cy="7854282"/>
          </a:xfrm>
          <a:prstGeom prst="rect">
            <a:avLst/>
          </a:prstGeom>
        </p:spPr>
      </p:pic>
      <p:sp>
        <p:nvSpPr>
          <p:cNvPr id="2" name="Freeform 2">
            <a:extLst>
              <a:ext uri="{FF2B5EF4-FFF2-40B4-BE49-F238E27FC236}">
                <a16:creationId xmlns:a16="http://schemas.microsoft.com/office/drawing/2014/main" id="{2BF300A2-B9DA-EFCB-900D-B53BF669216A}"/>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55F6B1D5-AD8E-DEB1-528F-B14102F57AAF}"/>
              </a:ext>
            </a:extLst>
          </p:cNvPr>
          <p:cNvGrpSpPr/>
          <p:nvPr/>
        </p:nvGrpSpPr>
        <p:grpSpPr>
          <a:xfrm>
            <a:off x="11898655" y="1589567"/>
            <a:ext cx="5849858" cy="5165768"/>
            <a:chOff x="10972800" y="1017720"/>
            <a:chExt cx="5931126" cy="7614628"/>
          </a:xfrm>
        </p:grpSpPr>
        <p:sp>
          <p:nvSpPr>
            <p:cNvPr id="6" name="Rectangle: Rounded Corners 5">
              <a:extLst>
                <a:ext uri="{FF2B5EF4-FFF2-40B4-BE49-F238E27FC236}">
                  <a16:creationId xmlns:a16="http://schemas.microsoft.com/office/drawing/2014/main" id="{2F2984FB-1047-8E29-D203-124A9382D70E}"/>
                </a:ext>
              </a:extLst>
            </p:cNvPr>
            <p:cNvSpPr/>
            <p:nvPr/>
          </p:nvSpPr>
          <p:spPr>
            <a:xfrm>
              <a:off x="10972800" y="1499765"/>
              <a:ext cx="5931126" cy="7132583"/>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800" b="1" i="0" u="none" strike="noStrike">
                  <a:solidFill>
                    <a:srgbClr val="000000"/>
                  </a:solidFill>
                  <a:effectLst/>
                </a:rPr>
                <a:t>Biểu đồ tương </a:t>
              </a:r>
              <a:r>
                <a:rPr lang="vi-VN" sz="2800" b="1">
                  <a:solidFill>
                    <a:srgbClr val="000000"/>
                  </a:solidFill>
                </a:rPr>
                <a:t>q</a:t>
              </a:r>
              <a:r>
                <a:rPr lang="vi-VN" sz="2800" b="1" i="0" u="none" strike="noStrike">
                  <a:solidFill>
                    <a:srgbClr val="000000"/>
                  </a:solidFill>
                  <a:effectLst/>
                </a:rPr>
                <a:t>uan giữa lượt </a:t>
              </a:r>
              <a:r>
                <a:rPr lang="vi-VN" sz="2800" b="1">
                  <a:solidFill>
                    <a:srgbClr val="000000"/>
                  </a:solidFill>
                </a:rPr>
                <a:t>n</a:t>
              </a:r>
              <a:r>
                <a:rPr lang="vi-VN" sz="2800" b="1" i="0" u="none" strike="noStrike">
                  <a:solidFill>
                    <a:srgbClr val="000000"/>
                  </a:solidFill>
                  <a:effectLst/>
                </a:rPr>
                <a:t>ghe và thuộc tính valence:</a:t>
              </a:r>
              <a:endParaRPr lang="vi-VN" sz="2800" b="0" i="0" u="none" strike="noStrike">
                <a:solidFill>
                  <a:srgbClr val="000000"/>
                </a:solidFill>
                <a:effectLst/>
              </a:endParaRPr>
            </a:p>
            <a:p>
              <a:pPr marL="457200" indent="-457200" algn="just">
                <a:buFont typeface="Arial" panose="020B0604020202020204" pitchFamily="34" charset="0"/>
                <a:buChar char="•"/>
              </a:pPr>
              <a:r>
                <a:rPr lang="vi-VN" sz="2800" b="0" i="0" u="none" strike="noStrike">
                  <a:solidFill>
                    <a:srgbClr val="000000"/>
                  </a:solidFill>
                  <a:effectLst/>
                </a:rPr>
                <a:t>Lượt nghe phân bố ổn định theo valence, với rất ít lượt nghe cho các bài có </a:t>
              </a:r>
              <a:r>
                <a:rPr lang="vi-VN" sz="2800" b="1" i="0" u="none" strike="noStrike">
                  <a:solidFill>
                    <a:srgbClr val="000000"/>
                  </a:solidFill>
                  <a:effectLst/>
                </a:rPr>
                <a:t>valence dưới 5%</a:t>
              </a:r>
              <a:r>
                <a:rPr lang="vi-VN" sz="2800" b="0" i="0" u="none" strike="noStrike">
                  <a:solidFill>
                    <a:srgbClr val="000000"/>
                  </a:solidFill>
                  <a:effectLst/>
                </a:rPr>
                <a:t>, cho thấy người nghe ưa chuộng nhạc có tính tích cực hơn tiêu cực.</a:t>
              </a:r>
            </a:p>
          </p:txBody>
        </p:sp>
        <p:grpSp>
          <p:nvGrpSpPr>
            <p:cNvPr id="7" name="Group 6">
              <a:extLst>
                <a:ext uri="{FF2B5EF4-FFF2-40B4-BE49-F238E27FC236}">
                  <a16:creationId xmlns:a16="http://schemas.microsoft.com/office/drawing/2014/main" id="{7195F0EE-3F69-6ED9-323C-C83F8DE996BE}"/>
                </a:ext>
              </a:extLst>
            </p:cNvPr>
            <p:cNvGrpSpPr/>
            <p:nvPr/>
          </p:nvGrpSpPr>
          <p:grpSpPr>
            <a:xfrm>
              <a:off x="12117618" y="1017720"/>
              <a:ext cx="4011981" cy="942553"/>
              <a:chOff x="12102179" y="833132"/>
              <a:chExt cx="4011981" cy="942553"/>
            </a:xfrm>
          </p:grpSpPr>
          <p:sp>
            <p:nvSpPr>
              <p:cNvPr id="4" name="Rectangle: Rounded Corners 3">
                <a:extLst>
                  <a:ext uri="{FF2B5EF4-FFF2-40B4-BE49-F238E27FC236}">
                    <a16:creationId xmlns:a16="http://schemas.microsoft.com/office/drawing/2014/main" id="{ED24FC70-5509-F090-5DD8-D0B812B3BC7A}"/>
                  </a:ext>
                </a:extLst>
              </p:cNvPr>
              <p:cNvSpPr/>
              <p:nvPr/>
            </p:nvSpPr>
            <p:spPr>
              <a:xfrm>
                <a:off x="12102179" y="833132"/>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TextBox 3">
                <a:extLst>
                  <a:ext uri="{FF2B5EF4-FFF2-40B4-BE49-F238E27FC236}">
                    <a16:creationId xmlns:a16="http://schemas.microsoft.com/office/drawing/2014/main" id="{07A396A9-3E79-33A6-3F39-EA1F027FCFD2}"/>
                  </a:ext>
                </a:extLst>
              </p:cNvPr>
              <p:cNvSpPr txBox="1"/>
              <p:nvPr/>
            </p:nvSpPr>
            <p:spPr>
              <a:xfrm>
                <a:off x="13059233" y="1006027"/>
                <a:ext cx="3054927" cy="458434"/>
              </a:xfrm>
              <a:prstGeom prst="rect">
                <a:avLst/>
              </a:prstGeom>
            </p:spPr>
            <p:txBody>
              <a:bodyPr lIns="0" tIns="0" rIns="0" bIns="0" rtlCol="0" anchor="t">
                <a:spAutoFit/>
              </a:bodyPr>
              <a:lstStyle/>
              <a:p>
                <a:pPr algn="just">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B34C3521-EBF8-1AAD-4CAA-F74AB80C7C64}"/>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2" name="Group 11">
            <a:extLst>
              <a:ext uri="{FF2B5EF4-FFF2-40B4-BE49-F238E27FC236}">
                <a16:creationId xmlns:a16="http://schemas.microsoft.com/office/drawing/2014/main" id="{1A3E47CB-CB4F-593D-E32D-F5C29ED071C2}"/>
              </a:ext>
            </a:extLst>
          </p:cNvPr>
          <p:cNvGrpSpPr/>
          <p:nvPr/>
        </p:nvGrpSpPr>
        <p:grpSpPr>
          <a:xfrm>
            <a:off x="-452689" y="403240"/>
            <a:ext cx="3840480" cy="1447800"/>
            <a:chOff x="-252153" y="523875"/>
            <a:chExt cx="3840480" cy="1447800"/>
          </a:xfrm>
        </p:grpSpPr>
        <p:sp>
          <p:nvSpPr>
            <p:cNvPr id="13" name="Rectangle: Rounded Corners 2">
              <a:extLst>
                <a:ext uri="{FF2B5EF4-FFF2-40B4-BE49-F238E27FC236}">
                  <a16:creationId xmlns:a16="http://schemas.microsoft.com/office/drawing/2014/main" id="{84F36BD2-BA59-4566-7E1E-9CFFF54C23A9}"/>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
              <a:extLst>
                <a:ext uri="{FF2B5EF4-FFF2-40B4-BE49-F238E27FC236}">
                  <a16:creationId xmlns:a16="http://schemas.microsoft.com/office/drawing/2014/main" id="{FA579836-D75D-302E-1DEF-F7DEC8B077AD}"/>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5" name="TextBox 3">
              <a:extLst>
                <a:ext uri="{FF2B5EF4-FFF2-40B4-BE49-F238E27FC236}">
                  <a16:creationId xmlns:a16="http://schemas.microsoft.com/office/drawing/2014/main" id="{A81A64C0-F88B-50AD-3284-C51BE8F1331A}"/>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6" name="Slide Number Placeholder 15">
            <a:extLst>
              <a:ext uri="{FF2B5EF4-FFF2-40B4-BE49-F238E27FC236}">
                <a16:creationId xmlns:a16="http://schemas.microsoft.com/office/drawing/2014/main" id="{C69B86E2-6A83-D943-B4B8-7755D8E5C4EA}"/>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84523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7B9A5-2D1E-EC75-AA1A-8C4DF77973D2}"/>
            </a:ext>
          </a:extLst>
        </p:cNvPr>
        <p:cNvGrpSpPr/>
        <p:nvPr/>
      </p:nvGrpSpPr>
      <p:grpSpPr>
        <a:xfrm>
          <a:off x="0" y="0"/>
          <a:ext cx="0" cy="0"/>
          <a:chOff x="0" y="0"/>
          <a:chExt cx="0" cy="0"/>
        </a:xfrm>
      </p:grpSpPr>
      <p:pic>
        <p:nvPicPr>
          <p:cNvPr id="8" name="Graphic 4">
            <a:extLst>
              <a:ext uri="{FF2B5EF4-FFF2-40B4-BE49-F238E27FC236}">
                <a16:creationId xmlns:a16="http://schemas.microsoft.com/office/drawing/2014/main" id="{2ABFF1B0-BA3C-0E1B-14C2-D36D9EBA2216}"/>
              </a:ext>
            </a:extLst>
          </p:cNvPr>
          <p:cNvPicPr>
            <a:picLocks noChangeAspect="1"/>
          </p:cNvPicPr>
          <p:nvPr/>
        </p:nvPicPr>
        <p:blipFill>
          <a:blip r:embed="rId2">
            <a:extLst>
              <a:ext uri="{96DAC541-7B7A-43D3-8B79-37D633B846F1}">
                <asvg:svgBlip xmlns:asvg="http://schemas.microsoft.com/office/drawing/2016/SVG/main" r:embed="rId3"/>
              </a:ext>
            </a:extLst>
          </a:blip>
          <a:srcRect b="5161"/>
          <a:stretch/>
        </p:blipFill>
        <p:spPr>
          <a:xfrm>
            <a:off x="55334" y="1976759"/>
            <a:ext cx="11368510" cy="7918218"/>
          </a:xfrm>
          <a:prstGeom prst="rect">
            <a:avLst/>
          </a:prstGeom>
        </p:spPr>
      </p:pic>
      <p:sp>
        <p:nvSpPr>
          <p:cNvPr id="2" name="Freeform 2">
            <a:extLst>
              <a:ext uri="{FF2B5EF4-FFF2-40B4-BE49-F238E27FC236}">
                <a16:creationId xmlns:a16="http://schemas.microsoft.com/office/drawing/2014/main" id="{3335A510-9DAA-D4DB-01A9-492C077E4304}"/>
              </a:ext>
            </a:extLst>
          </p:cNvPr>
          <p:cNvSpPr/>
          <p:nvPr/>
        </p:nvSpPr>
        <p:spPr>
          <a:xfrm rot="19937308">
            <a:off x="6894228" y="6193413"/>
            <a:ext cx="1628094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4">
            <a:extLst>
              <a:ext uri="{FF2B5EF4-FFF2-40B4-BE49-F238E27FC236}">
                <a16:creationId xmlns:a16="http://schemas.microsoft.com/office/drawing/2014/main" id="{11D160C5-B06C-5612-7D59-01DB27B473B9}"/>
              </a:ext>
            </a:extLst>
          </p:cNvPr>
          <p:cNvGrpSpPr/>
          <p:nvPr/>
        </p:nvGrpSpPr>
        <p:grpSpPr>
          <a:xfrm>
            <a:off x="11611822" y="1197468"/>
            <a:ext cx="6238154" cy="6714774"/>
            <a:chOff x="11062162" y="1028488"/>
            <a:chExt cx="5931126" cy="7575286"/>
          </a:xfrm>
        </p:grpSpPr>
        <p:sp>
          <p:nvSpPr>
            <p:cNvPr id="6" name="Rectangle: Rounded Corners 5">
              <a:extLst>
                <a:ext uri="{FF2B5EF4-FFF2-40B4-BE49-F238E27FC236}">
                  <a16:creationId xmlns:a16="http://schemas.microsoft.com/office/drawing/2014/main" id="{8C755131-3CB0-A19F-36DA-C95151B80952}"/>
                </a:ext>
              </a:extLst>
            </p:cNvPr>
            <p:cNvSpPr/>
            <p:nvPr/>
          </p:nvSpPr>
          <p:spPr>
            <a:xfrm>
              <a:off x="11062162" y="1471192"/>
              <a:ext cx="5931126" cy="7132582"/>
            </a:xfrm>
            <a:prstGeom prst="roundRect">
              <a:avLst/>
            </a:prstGeom>
            <a:ln w="38100">
              <a:solidFill>
                <a:srgbClr val="339966"/>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vi-VN" sz="2500" b="1" i="0" u="none" strike="noStrike">
                  <a:solidFill>
                    <a:srgbClr val="000000"/>
                  </a:solidFill>
                  <a:effectLst/>
                </a:rPr>
                <a:t>Biểu đồ tương </a:t>
              </a:r>
              <a:r>
                <a:rPr lang="vi-VN" sz="2500" b="1">
                  <a:solidFill>
                    <a:srgbClr val="000000"/>
                  </a:solidFill>
                </a:rPr>
                <a:t>q</a:t>
              </a:r>
              <a:r>
                <a:rPr lang="vi-VN" sz="2500" b="1" i="0" u="none" strike="noStrike">
                  <a:solidFill>
                    <a:srgbClr val="000000"/>
                  </a:solidFill>
                  <a:effectLst/>
                </a:rPr>
                <a:t>uan giữa lượt </a:t>
              </a:r>
              <a:r>
                <a:rPr lang="vi-VN" sz="2500" b="1">
                  <a:solidFill>
                    <a:srgbClr val="000000"/>
                  </a:solidFill>
                </a:rPr>
                <a:t>n</a:t>
              </a:r>
              <a:r>
                <a:rPr lang="vi-VN" sz="2500" b="1" i="0" u="none" strike="noStrike">
                  <a:solidFill>
                    <a:srgbClr val="000000"/>
                  </a:solidFill>
                  <a:effectLst/>
                </a:rPr>
                <a:t>ghe và thuộc tính Instrumentalness:</a:t>
              </a:r>
              <a:endParaRPr lang="vi-VN" sz="2500" b="0" i="0" u="none" strike="noStrike">
                <a:solidFill>
                  <a:srgbClr val="000000"/>
                </a:solidFill>
                <a:effectLst/>
              </a:endParaRPr>
            </a:p>
            <a:p>
              <a:pPr marL="342900" indent="-342900" algn="just">
                <a:buFont typeface="Arial" panose="020B0604020202020204" pitchFamily="34" charset="0"/>
                <a:buChar char="•"/>
              </a:pPr>
              <a:r>
                <a:rPr lang="vi-VN" sz="2500" b="0" i="0" u="none" strike="noStrike">
                  <a:solidFill>
                    <a:srgbClr val="000000"/>
                  </a:solidFill>
                  <a:effectLst/>
                </a:rPr>
                <a:t>Lượt nghe tập trung ở mức </a:t>
              </a:r>
              <a:r>
                <a:rPr lang="vi-VN" sz="2500" b="1" i="0" u="none" strike="noStrike">
                  <a:solidFill>
                    <a:srgbClr val="000000"/>
                  </a:solidFill>
                  <a:effectLst/>
                </a:rPr>
                <a:t>instrumentalness 0%</a:t>
              </a:r>
              <a:r>
                <a:rPr lang="vi-VN" sz="2500" b="0" i="0" u="none" strike="noStrike">
                  <a:solidFill>
                    <a:srgbClr val="000000"/>
                  </a:solidFill>
                  <a:effectLst/>
                </a:rPr>
                <a:t>, cho thấy đa số người nghe chỉ thích nhạc có lời, trong khi nhạc không lời ít thu hút.</a:t>
              </a:r>
            </a:p>
            <a:p>
              <a:pPr algn="just"/>
              <a:r>
                <a:rPr lang="vi-VN" sz="2500" b="1" i="0" u="none" strike="noStrike">
                  <a:solidFill>
                    <a:srgbClr val="000000"/>
                  </a:solidFill>
                  <a:effectLst/>
                </a:rPr>
                <a:t>Kết luận</a:t>
              </a:r>
              <a:r>
                <a:rPr lang="vi-VN" sz="2500" b="0" i="0" u="none" strike="noStrike">
                  <a:solidFill>
                    <a:srgbClr val="000000"/>
                  </a:solidFill>
                  <a:effectLst/>
                </a:rPr>
                <a:t>: Qua các phân tích, có thể thấy người nghe ưa chuộng nhạc có lời, tính tích cực, độ sôi động và danceability trung bình. Điều này giúp nghệ sĩ và nhà sản xuất điều chỉnh các yếu tố phù hợp để thu hút người nghe.</a:t>
              </a:r>
            </a:p>
          </p:txBody>
        </p:sp>
        <p:grpSp>
          <p:nvGrpSpPr>
            <p:cNvPr id="7" name="Group 6">
              <a:extLst>
                <a:ext uri="{FF2B5EF4-FFF2-40B4-BE49-F238E27FC236}">
                  <a16:creationId xmlns:a16="http://schemas.microsoft.com/office/drawing/2014/main" id="{42F2B9EC-7B63-935A-ED67-7DA5C6E1FD31}"/>
                </a:ext>
              </a:extLst>
            </p:cNvPr>
            <p:cNvGrpSpPr/>
            <p:nvPr/>
          </p:nvGrpSpPr>
          <p:grpSpPr>
            <a:xfrm>
              <a:off x="12286554" y="1028488"/>
              <a:ext cx="4010152" cy="942553"/>
              <a:chOff x="12271115" y="843900"/>
              <a:chExt cx="4010152" cy="942553"/>
            </a:xfrm>
          </p:grpSpPr>
          <p:sp>
            <p:nvSpPr>
              <p:cNvPr id="4" name="Rectangle: Rounded Corners 3">
                <a:extLst>
                  <a:ext uri="{FF2B5EF4-FFF2-40B4-BE49-F238E27FC236}">
                    <a16:creationId xmlns:a16="http://schemas.microsoft.com/office/drawing/2014/main" id="{069790A4-2F41-B838-1BF3-1CCB725BC22E}"/>
                  </a:ext>
                </a:extLst>
              </p:cNvPr>
              <p:cNvSpPr/>
              <p:nvPr/>
            </p:nvSpPr>
            <p:spPr>
              <a:xfrm>
                <a:off x="12271115" y="843900"/>
                <a:ext cx="3303616" cy="942553"/>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TextBox 3">
                <a:extLst>
                  <a:ext uri="{FF2B5EF4-FFF2-40B4-BE49-F238E27FC236}">
                    <a16:creationId xmlns:a16="http://schemas.microsoft.com/office/drawing/2014/main" id="{3944CAC5-780A-6F18-DA11-4E0432D48499}"/>
                  </a:ext>
                </a:extLst>
              </p:cNvPr>
              <p:cNvSpPr txBox="1"/>
              <p:nvPr/>
            </p:nvSpPr>
            <p:spPr>
              <a:xfrm>
                <a:off x="13226340" y="1015239"/>
                <a:ext cx="3054927" cy="458434"/>
              </a:xfrm>
              <a:prstGeom prst="rect">
                <a:avLst/>
              </a:prstGeom>
            </p:spPr>
            <p:txBody>
              <a:bodyPr lIns="0" tIns="0" rIns="0" bIns="0" rtlCol="0" anchor="t">
                <a:spAutoFit/>
              </a:bodyPr>
              <a:lstStyle/>
              <a:p>
                <a:pPr algn="just">
                  <a:lnSpc>
                    <a:spcPts val="4200"/>
                  </a:lnSpc>
                  <a:spcBef>
                    <a:spcPct val="0"/>
                  </a:spcBef>
                </a:pPr>
                <a:r>
                  <a:rPr lang="en-US" sz="3000" b="1" err="1">
                    <a:solidFill>
                      <a:schemeClr val="bg1"/>
                    </a:solidFill>
                    <a:latin typeface="Asap Bold"/>
                    <a:ea typeface="Asap Bold"/>
                    <a:cs typeface="Asap Bold"/>
                    <a:sym typeface="Asap Bold"/>
                  </a:rPr>
                  <a:t>Nhận</a:t>
                </a:r>
                <a:r>
                  <a:rPr lang="en-US" sz="3000" b="1">
                    <a:solidFill>
                      <a:srgbClr val="307855"/>
                    </a:solidFill>
                    <a:latin typeface="Asap Bold"/>
                    <a:ea typeface="Asap Bold"/>
                    <a:cs typeface="Asap Bold"/>
                    <a:sym typeface="Asap Bold"/>
                  </a:rPr>
                  <a:t> </a:t>
                </a:r>
                <a:r>
                  <a:rPr lang="en-US" sz="3000" b="1" err="1">
                    <a:solidFill>
                      <a:schemeClr val="bg1"/>
                    </a:solidFill>
                    <a:latin typeface="Asap Bold"/>
                    <a:ea typeface="Asap Bold"/>
                    <a:cs typeface="Asap Bold"/>
                    <a:sym typeface="Asap Bold"/>
                  </a:rPr>
                  <a:t>xét</a:t>
                </a:r>
                <a:endParaRPr lang="en-US" sz="3000" b="1">
                  <a:solidFill>
                    <a:schemeClr val="bg1"/>
                  </a:solidFill>
                  <a:latin typeface="Asap Bold"/>
                  <a:ea typeface="Asap Bold"/>
                  <a:cs typeface="Asap Bold"/>
                  <a:sym typeface="Asap Bold"/>
                </a:endParaRPr>
              </a:p>
            </p:txBody>
          </p:sp>
        </p:grpSp>
      </p:grpSp>
      <p:sp>
        <p:nvSpPr>
          <p:cNvPr id="10" name="TextBox 9">
            <a:extLst>
              <a:ext uri="{FF2B5EF4-FFF2-40B4-BE49-F238E27FC236}">
                <a16:creationId xmlns:a16="http://schemas.microsoft.com/office/drawing/2014/main" id="{260BAB51-66F3-5C12-C643-CE9C27A866C3}"/>
              </a:ext>
            </a:extLst>
          </p:cNvPr>
          <p:cNvSpPr txBox="1"/>
          <p:nvPr/>
        </p:nvSpPr>
        <p:spPr>
          <a:xfrm>
            <a:off x="5814204" y="828136"/>
            <a:ext cx="184731" cy="369332"/>
          </a:xfrm>
          <a:prstGeom prst="rect">
            <a:avLst/>
          </a:prstGeom>
          <a:noFill/>
        </p:spPr>
        <p:txBody>
          <a:bodyPr wrap="none" rtlCol="0">
            <a:spAutoFit/>
          </a:bodyPr>
          <a:lstStyle/>
          <a:p>
            <a:endParaRPr lang="en-VN"/>
          </a:p>
        </p:txBody>
      </p:sp>
      <p:grpSp>
        <p:nvGrpSpPr>
          <p:cNvPr id="12" name="Group 11">
            <a:extLst>
              <a:ext uri="{FF2B5EF4-FFF2-40B4-BE49-F238E27FC236}">
                <a16:creationId xmlns:a16="http://schemas.microsoft.com/office/drawing/2014/main" id="{BA5EB841-2CE6-475D-AE86-B863F9FB9971}"/>
              </a:ext>
            </a:extLst>
          </p:cNvPr>
          <p:cNvGrpSpPr/>
          <p:nvPr/>
        </p:nvGrpSpPr>
        <p:grpSpPr>
          <a:xfrm>
            <a:off x="-452689" y="403240"/>
            <a:ext cx="3840480" cy="1447800"/>
            <a:chOff x="-252153" y="523875"/>
            <a:chExt cx="3840480" cy="1447800"/>
          </a:xfrm>
        </p:grpSpPr>
        <p:sp>
          <p:nvSpPr>
            <p:cNvPr id="13" name="Rectangle: Rounded Corners 2">
              <a:extLst>
                <a:ext uri="{FF2B5EF4-FFF2-40B4-BE49-F238E27FC236}">
                  <a16:creationId xmlns:a16="http://schemas.microsoft.com/office/drawing/2014/main" id="{785D6B32-1C05-E037-2E45-61C967CCE928}"/>
                </a:ext>
              </a:extLst>
            </p:cNvPr>
            <p:cNvSpPr/>
            <p:nvPr/>
          </p:nvSpPr>
          <p:spPr>
            <a:xfrm>
              <a:off x="-252153" y="523875"/>
              <a:ext cx="3681153" cy="1447800"/>
            </a:xfrm>
            <a:prstGeom prst="roundRect">
              <a:avLst/>
            </a:prstGeom>
            <a:solidFill>
              <a:srgbClr val="339966"/>
            </a:solidFill>
            <a:ln>
              <a:solidFill>
                <a:srgbClr val="339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
              <a:extLst>
                <a:ext uri="{FF2B5EF4-FFF2-40B4-BE49-F238E27FC236}">
                  <a16:creationId xmlns:a16="http://schemas.microsoft.com/office/drawing/2014/main" id="{AD04B756-A71C-08CB-8C9D-CA26AD073E4C}"/>
                </a:ext>
              </a:extLst>
            </p:cNvPr>
            <p:cNvSpPr txBox="1"/>
            <p:nvPr/>
          </p:nvSpPr>
          <p:spPr>
            <a:xfrm>
              <a:off x="533400" y="723900"/>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Asap Bold"/>
                  <a:ea typeface="Asap Bold"/>
                  <a:cs typeface="Asap Bold"/>
                  <a:sym typeface="Asap Bold"/>
                </a:rPr>
                <a:t>Dashboard 1</a:t>
              </a:r>
            </a:p>
          </p:txBody>
        </p:sp>
        <p:sp>
          <p:nvSpPr>
            <p:cNvPr id="15" name="TextBox 3">
              <a:extLst>
                <a:ext uri="{FF2B5EF4-FFF2-40B4-BE49-F238E27FC236}">
                  <a16:creationId xmlns:a16="http://schemas.microsoft.com/office/drawing/2014/main" id="{5E9AAA6C-682D-26ED-D02E-4A9060661C0A}"/>
                </a:ext>
              </a:extLst>
            </p:cNvPr>
            <p:cNvSpPr txBox="1"/>
            <p:nvPr/>
          </p:nvSpPr>
          <p:spPr>
            <a:xfrm>
              <a:off x="114300" y="1213264"/>
              <a:ext cx="3054927" cy="489365"/>
            </a:xfrm>
            <a:prstGeom prst="rect">
              <a:avLst/>
            </a:prstGeom>
          </p:spPr>
          <p:txBody>
            <a:bodyPr lIns="0" tIns="0" rIns="0" bIns="0" rtlCol="0" anchor="t">
              <a:spAutoFit/>
            </a:bodyPr>
            <a:lstStyle/>
            <a:p>
              <a:pPr algn="ctr">
                <a:lnSpc>
                  <a:spcPts val="4200"/>
                </a:lnSpc>
                <a:spcBef>
                  <a:spcPct val="0"/>
                </a:spcBef>
              </a:pPr>
              <a:r>
                <a:rPr lang="en-US" sz="3000" b="1" err="1">
                  <a:solidFill>
                    <a:srgbClr val="FFFFFF"/>
                  </a:solidFill>
                  <a:latin typeface="Asap Bold"/>
                  <a:ea typeface="Asap Bold"/>
                  <a:cs typeface="Asap Bold"/>
                  <a:sym typeface="Asap Bold"/>
                </a:rPr>
                <a:t>Biểu</a:t>
              </a:r>
              <a:r>
                <a:rPr lang="en-US" sz="3000" b="1">
                  <a:solidFill>
                    <a:srgbClr val="FFFFFF"/>
                  </a:solidFill>
                  <a:latin typeface="Asap Bold"/>
                  <a:ea typeface="Asap Bold"/>
                  <a:cs typeface="Asap Bold"/>
                  <a:sym typeface="Asap Bold"/>
                </a:rPr>
                <a:t> </a:t>
              </a:r>
              <a:r>
                <a:rPr lang="en-US" sz="3000" b="1" err="1">
                  <a:solidFill>
                    <a:srgbClr val="FFFFFF"/>
                  </a:solidFill>
                  <a:latin typeface="Asap Bold"/>
                  <a:ea typeface="Asap Bold"/>
                  <a:cs typeface="Asap Bold"/>
                  <a:sym typeface="Asap Bold"/>
                </a:rPr>
                <a:t>đồ</a:t>
              </a:r>
              <a:endParaRPr lang="en-US" sz="3000" b="1">
                <a:solidFill>
                  <a:srgbClr val="FFFFFF"/>
                </a:solidFill>
                <a:latin typeface="Asap Bold"/>
                <a:ea typeface="Asap Bold"/>
                <a:cs typeface="Asap Bold"/>
                <a:sym typeface="Asap Bold"/>
              </a:endParaRPr>
            </a:p>
          </p:txBody>
        </p:sp>
      </p:grpSp>
      <p:sp>
        <p:nvSpPr>
          <p:cNvPr id="16" name="Slide Number Placeholder 15">
            <a:extLst>
              <a:ext uri="{FF2B5EF4-FFF2-40B4-BE49-F238E27FC236}">
                <a16:creationId xmlns:a16="http://schemas.microsoft.com/office/drawing/2014/main" id="{BB959B80-1CDA-944E-7ABC-93C5EE9DD9FD}"/>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6589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1F5C407-904B-125A-C6F1-BD60449847D4}"/>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8AFE43AC-17B5-3350-5465-39BC240AC875}"/>
              </a:ext>
            </a:extLst>
          </p:cNvPr>
          <p:cNvSpPr txBox="1"/>
          <p:nvPr/>
        </p:nvSpPr>
        <p:spPr>
          <a:xfrm>
            <a:off x="166255" y="242628"/>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2</a:t>
            </a:r>
          </a:p>
        </p:txBody>
      </p:sp>
      <p:pic>
        <p:nvPicPr>
          <p:cNvPr id="2" name="Picture 1" descr="A screenshot of a computer&#10;&#10;Description automatically generated">
            <a:extLst>
              <a:ext uri="{FF2B5EF4-FFF2-40B4-BE49-F238E27FC236}">
                <a16:creationId xmlns:a16="http://schemas.microsoft.com/office/drawing/2014/main" id="{F9FBCDC4-44F4-C958-F115-7A8CABFD74C7}"/>
              </a:ext>
            </a:extLst>
          </p:cNvPr>
          <p:cNvPicPr>
            <a:picLocks noChangeAspect="1"/>
          </p:cNvPicPr>
          <p:nvPr/>
        </p:nvPicPr>
        <p:blipFill>
          <a:blip r:embed="rId2"/>
          <a:stretch>
            <a:fillRect/>
          </a:stretch>
        </p:blipFill>
        <p:spPr>
          <a:xfrm>
            <a:off x="915850" y="907567"/>
            <a:ext cx="16456302" cy="8885998"/>
          </a:xfrm>
          <a:prstGeom prst="rect">
            <a:avLst/>
          </a:prstGeom>
        </p:spPr>
      </p:pic>
      <p:sp>
        <p:nvSpPr>
          <p:cNvPr id="7" name="Slide Number Placeholder 6">
            <a:extLst>
              <a:ext uri="{FF2B5EF4-FFF2-40B4-BE49-F238E27FC236}">
                <a16:creationId xmlns:a16="http://schemas.microsoft.com/office/drawing/2014/main" id="{7088FB03-B655-0FA6-E0AD-64A4FA09DD08}"/>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8767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3A91AF71-7A91-D387-995D-93F16610F9FA}"/>
              </a:ext>
            </a:extLst>
          </p:cNvPr>
          <p:cNvSpPr/>
          <p:nvPr/>
        </p:nvSpPr>
        <p:spPr>
          <a:xfrm rot="5400000">
            <a:off x="-9944100" y="1981765"/>
            <a:ext cx="19888200" cy="2041685"/>
          </a:xfrm>
          <a:custGeom>
            <a:avLst/>
            <a:gdLst/>
            <a:ahLst/>
            <a:cxnLst/>
            <a:rect l="l" t="t" r="r" b="b"/>
            <a:pathLst>
              <a:path w="3018620" h="2041685">
                <a:moveTo>
                  <a:pt x="0" y="0"/>
                </a:moveTo>
                <a:lnTo>
                  <a:pt x="3018619" y="0"/>
                </a:lnTo>
                <a:lnTo>
                  <a:pt x="3018619" y="2041685"/>
                </a:lnTo>
                <a:lnTo>
                  <a:pt x="0" y="204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Graphic 5">
            <a:extLst>
              <a:ext uri="{FF2B5EF4-FFF2-40B4-BE49-F238E27FC236}">
                <a16:creationId xmlns:a16="http://schemas.microsoft.com/office/drawing/2014/main" id="{BBE2E0B7-1CBD-4480-B9F8-D982CD8474B5}"/>
              </a:ext>
            </a:extLst>
          </p:cNvPr>
          <p:cNvPicPr>
            <a:picLocks noChangeAspect="1"/>
          </p:cNvPicPr>
          <p:nvPr/>
        </p:nvPicPr>
        <p:blipFill>
          <a:blip r:embed="rId4">
            <a:extLst>
              <a:ext uri="{96DAC541-7B7A-43D3-8B79-37D633B846F1}">
                <asvg:svgBlip xmlns:asvg="http://schemas.microsoft.com/office/drawing/2016/SVG/main" r:embed="rId5"/>
              </a:ext>
            </a:extLst>
          </a:blip>
          <a:srcRect l="-435" t="-2196" r="26240" b="36149"/>
          <a:stretch/>
        </p:blipFill>
        <p:spPr>
          <a:xfrm>
            <a:off x="3929876" y="403641"/>
            <a:ext cx="9965027" cy="5980267"/>
          </a:xfrm>
          <a:prstGeom prst="rect">
            <a:avLst/>
          </a:prstGeom>
        </p:spPr>
      </p:pic>
      <p:sp>
        <p:nvSpPr>
          <p:cNvPr id="8" name="TextBox 3">
            <a:extLst>
              <a:ext uri="{FF2B5EF4-FFF2-40B4-BE49-F238E27FC236}">
                <a16:creationId xmlns:a16="http://schemas.microsoft.com/office/drawing/2014/main" id="{F8289DE0-BF9A-4119-4756-E8308975BE59}"/>
              </a:ext>
            </a:extLst>
          </p:cNvPr>
          <p:cNvSpPr txBox="1"/>
          <p:nvPr/>
        </p:nvSpPr>
        <p:spPr>
          <a:xfrm>
            <a:off x="135775" y="562668"/>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2</a:t>
            </a:r>
          </a:p>
        </p:txBody>
      </p:sp>
      <p:sp>
        <p:nvSpPr>
          <p:cNvPr id="10" name="TextBox 9">
            <a:extLst>
              <a:ext uri="{FF2B5EF4-FFF2-40B4-BE49-F238E27FC236}">
                <a16:creationId xmlns:a16="http://schemas.microsoft.com/office/drawing/2014/main" id="{A674088E-EDE8-09AC-FD12-AA37AAB318CE}"/>
              </a:ext>
            </a:extLst>
          </p:cNvPr>
          <p:cNvSpPr txBox="1"/>
          <p:nvPr/>
        </p:nvSpPr>
        <p:spPr>
          <a:xfrm>
            <a:off x="1421009" y="6227645"/>
            <a:ext cx="15445981" cy="3539430"/>
          </a:xfrm>
          <a:prstGeom prst="rect">
            <a:avLst/>
          </a:prstGeom>
          <a:noFill/>
        </p:spPr>
        <p:txBody>
          <a:bodyPr wrap="square" rtlCol="0">
            <a:spAutoFit/>
          </a:bodyPr>
          <a:lstStyle/>
          <a:p>
            <a:pPr marL="457200" indent="-457200" algn="just">
              <a:buFont typeface="Arial" panose="020B0604020202020204" pitchFamily="34" charset="0"/>
              <a:buChar char="•"/>
            </a:pPr>
            <a:r>
              <a:rPr lang="vi-VN" sz="2800" b="1" i="0" u="none" strike="noStrike">
                <a:solidFill>
                  <a:srgbClr val="000000"/>
                </a:solidFill>
                <a:effectLst/>
              </a:rPr>
              <a:t>Biểu đồ đám mây từ khóa về 50 bài hát có lượt nghe nhiều nhất </a:t>
            </a:r>
            <a:r>
              <a:rPr lang="vi-VN" sz="2800" b="0" i="0" u="none" strike="noStrike">
                <a:solidFill>
                  <a:srgbClr val="000000"/>
                </a:solidFill>
                <a:effectLst/>
              </a:rPr>
              <a:t>này cho thấy kích cỡ chữ tỷ lệ thuận với lượt nghe: </a:t>
            </a:r>
            <a:r>
              <a:rPr lang="vi-VN" sz="2800" b="0" i="1" u="none" strike="noStrike">
                <a:solidFill>
                  <a:srgbClr val="000000"/>
                </a:solidFill>
                <a:effectLst/>
              </a:rPr>
              <a:t>Blinding Lights</a:t>
            </a:r>
            <a:r>
              <a:rPr lang="vi-VN" sz="2800" b="0" i="0" u="none" strike="noStrike">
                <a:solidFill>
                  <a:srgbClr val="000000"/>
                </a:solidFill>
                <a:effectLst/>
              </a:rPr>
              <a:t>, </a:t>
            </a:r>
            <a:r>
              <a:rPr lang="vi-VN" sz="2800" b="0" i="1" u="none" strike="noStrike">
                <a:solidFill>
                  <a:srgbClr val="000000"/>
                </a:solidFill>
                <a:effectLst/>
              </a:rPr>
              <a:t>Shape of You</a:t>
            </a:r>
            <a:r>
              <a:rPr lang="vi-VN" sz="2800" b="0" i="0" u="none" strike="noStrike">
                <a:solidFill>
                  <a:srgbClr val="000000"/>
                </a:solidFill>
                <a:effectLst/>
              </a:rPr>
              <a:t>, và </a:t>
            </a:r>
            <a:r>
              <a:rPr lang="vi-VN" sz="2800" b="0" i="1" u="none" strike="noStrike">
                <a:solidFill>
                  <a:srgbClr val="000000"/>
                </a:solidFill>
                <a:effectLst/>
              </a:rPr>
              <a:t>Someone You Loved</a:t>
            </a:r>
            <a:r>
              <a:rPr lang="vi-VN" sz="2800" b="0" i="0" u="none" strike="noStrike">
                <a:solidFill>
                  <a:srgbClr val="000000"/>
                </a:solidFill>
                <a:effectLst/>
              </a:rPr>
              <a:t> là ba bài có chữ lớn nhất, chứng tỏ lượng nghe cao nhất.</a:t>
            </a:r>
          </a:p>
          <a:p>
            <a:pPr marL="457200" indent="-457200" algn="just">
              <a:buFont typeface="Arial" panose="020B0604020202020204" pitchFamily="34" charset="0"/>
              <a:buChar char="•"/>
            </a:pPr>
            <a:r>
              <a:rPr lang="vi-VN" sz="2800" b="0" i="0" u="none" strike="noStrike">
                <a:solidFill>
                  <a:srgbClr val="000000"/>
                </a:solidFill>
                <a:effectLst/>
              </a:rPr>
              <a:t>Phần lớn các bài hát phổ biến thuộc thể loại pop, indie pop, và hip-hop từ các nghệ sĩ nổi tiếng như The Weeknd và Ed Sheeran. Các ca khúc cũ như </a:t>
            </a:r>
            <a:r>
              <a:rPr lang="vi-VN" sz="2800" b="0" i="1" u="none" strike="noStrike">
                <a:solidFill>
                  <a:srgbClr val="000000"/>
                </a:solidFill>
                <a:effectLst/>
              </a:rPr>
              <a:t>Bohemian Rhapsody</a:t>
            </a:r>
            <a:r>
              <a:rPr lang="vi-VN" sz="2800" b="0" i="0" u="none" strike="noStrike">
                <a:solidFill>
                  <a:srgbClr val="000000"/>
                </a:solidFill>
                <a:effectLst/>
              </a:rPr>
              <a:t> và </a:t>
            </a:r>
            <a:r>
              <a:rPr lang="vi-VN" sz="2800" b="0" i="1" u="none" strike="noStrike">
                <a:solidFill>
                  <a:srgbClr val="000000"/>
                </a:solidFill>
                <a:effectLst/>
              </a:rPr>
              <a:t>Mr. Brightside</a:t>
            </a:r>
            <a:r>
              <a:rPr lang="vi-VN" sz="2800" b="0" i="0" u="none" strike="noStrike">
                <a:solidFill>
                  <a:srgbClr val="000000"/>
                </a:solidFill>
                <a:effectLst/>
              </a:rPr>
              <a:t> vẫn duy trì sức hút.</a:t>
            </a:r>
          </a:p>
          <a:p>
            <a:pPr algn="just"/>
            <a:r>
              <a:rPr lang="vi-VN" sz="2800" b="0" i="0" u="none" strike="noStrike">
                <a:solidFill>
                  <a:srgbClr val="000000"/>
                </a:solidFill>
                <a:effectLst/>
              </a:rPr>
              <a:t>Biểu đồ phản ánh xu hướng nghe nhạc, hỗ trợ các nền tảng và nghệ sĩ định hướng sản phẩm theo thị hiếu, gia tăng lượt nghe và doanh thu.</a:t>
            </a:r>
          </a:p>
        </p:txBody>
      </p:sp>
      <p:sp>
        <p:nvSpPr>
          <p:cNvPr id="7" name="Slide Number Placeholder 6">
            <a:extLst>
              <a:ext uri="{FF2B5EF4-FFF2-40B4-BE49-F238E27FC236}">
                <a16:creationId xmlns:a16="http://schemas.microsoft.com/office/drawing/2014/main" id="{1DF2C5BE-7C49-403D-566B-FEDF002EC0D8}"/>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3A91AF71-7A91-D387-995D-93F16610F9FA}"/>
              </a:ext>
            </a:extLst>
          </p:cNvPr>
          <p:cNvSpPr/>
          <p:nvPr/>
        </p:nvSpPr>
        <p:spPr>
          <a:xfrm>
            <a:off x="-533400" y="8953500"/>
            <a:ext cx="19888200" cy="2041685"/>
          </a:xfrm>
          <a:custGeom>
            <a:avLst/>
            <a:gdLst/>
            <a:ahLst/>
            <a:cxnLst/>
            <a:rect l="l" t="t" r="r" b="b"/>
            <a:pathLst>
              <a:path w="3018620" h="2041685">
                <a:moveTo>
                  <a:pt x="0" y="0"/>
                </a:moveTo>
                <a:lnTo>
                  <a:pt x="3018619" y="0"/>
                </a:lnTo>
                <a:lnTo>
                  <a:pt x="3018619" y="2041685"/>
                </a:lnTo>
                <a:lnTo>
                  <a:pt x="0" y="204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3">
            <a:extLst>
              <a:ext uri="{FF2B5EF4-FFF2-40B4-BE49-F238E27FC236}">
                <a16:creationId xmlns:a16="http://schemas.microsoft.com/office/drawing/2014/main" id="{AB525FBF-7E33-E968-103D-B51CDD26268C}"/>
              </a:ext>
            </a:extLst>
          </p:cNvPr>
          <p:cNvSpPr txBox="1"/>
          <p:nvPr/>
        </p:nvSpPr>
        <p:spPr>
          <a:xfrm>
            <a:off x="135775" y="562668"/>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2</a:t>
            </a:r>
          </a:p>
        </p:txBody>
      </p:sp>
      <p:sp>
        <p:nvSpPr>
          <p:cNvPr id="19" name="TextBox 18">
            <a:extLst>
              <a:ext uri="{FF2B5EF4-FFF2-40B4-BE49-F238E27FC236}">
                <a16:creationId xmlns:a16="http://schemas.microsoft.com/office/drawing/2014/main" id="{9258DD3C-A116-9855-F535-86E552458C0F}"/>
              </a:ext>
            </a:extLst>
          </p:cNvPr>
          <p:cNvSpPr txBox="1"/>
          <p:nvPr/>
        </p:nvSpPr>
        <p:spPr>
          <a:xfrm>
            <a:off x="454378" y="2267327"/>
            <a:ext cx="8110501" cy="4401205"/>
          </a:xfrm>
          <a:prstGeom prst="rect">
            <a:avLst/>
          </a:prstGeom>
          <a:noFill/>
        </p:spPr>
        <p:txBody>
          <a:bodyPr wrap="square" rtlCol="0">
            <a:spAutoFit/>
          </a:bodyPr>
          <a:lstStyle/>
          <a:p>
            <a:pPr algn="just"/>
            <a:r>
              <a:rPr lang="vi-VN" sz="2800" b="0" i="0" u="none" strike="noStrike">
                <a:solidFill>
                  <a:srgbClr val="000000"/>
                </a:solidFill>
                <a:effectLst/>
              </a:rPr>
              <a:t>Biểu đồ cho thấy số lượng bài hát trên Spotify theo từng thập kỷ:</a:t>
            </a:r>
          </a:p>
          <a:p>
            <a:pPr marL="457200" indent="-457200" algn="just">
              <a:buFont typeface="Arial" panose="020B0604020202020204" pitchFamily="34" charset="0"/>
              <a:buChar char="•"/>
            </a:pPr>
            <a:r>
              <a:rPr lang="vi-VN" sz="2800" b="1" i="0" u="none" strike="noStrike">
                <a:solidFill>
                  <a:srgbClr val="000000"/>
                </a:solidFill>
                <a:effectLst/>
              </a:rPr>
              <a:t>1930-2009</a:t>
            </a:r>
            <a:r>
              <a:rPr lang="vi-VN" sz="2800" b="0" i="0" u="none" strike="noStrike">
                <a:solidFill>
                  <a:srgbClr val="000000"/>
                </a:solidFill>
                <a:effectLst/>
              </a:rPr>
              <a:t>: Rất ít bài hát (1-20 mỗi thập kỷ) xuất hiện, do nhạc thời này chủ yếu lưu trên đĩa than, cassette, và CD.</a:t>
            </a:r>
          </a:p>
          <a:p>
            <a:pPr marL="457200" indent="-457200" algn="just">
              <a:buFont typeface="Arial" panose="020B0604020202020204" pitchFamily="34" charset="0"/>
              <a:buChar char="•"/>
            </a:pPr>
            <a:r>
              <a:rPr lang="vi-VN" sz="2800" b="1" i="0" u="none" strike="noStrike">
                <a:solidFill>
                  <a:srgbClr val="000000"/>
                </a:solidFill>
                <a:effectLst/>
              </a:rPr>
              <a:t>2010-2019</a:t>
            </a:r>
            <a:r>
              <a:rPr lang="vi-VN" sz="2800" b="0" i="0" u="none" strike="noStrike">
                <a:solidFill>
                  <a:srgbClr val="000000"/>
                </a:solidFill>
                <a:effectLst/>
              </a:rPr>
              <a:t>: Sự phát triển Internet và thu âm kỹ thuật số làm tăng số lượng bài hát lên 151.</a:t>
            </a:r>
          </a:p>
          <a:p>
            <a:pPr marL="457200" indent="-457200" algn="just">
              <a:buFont typeface="Arial" panose="020B0604020202020204" pitchFamily="34" charset="0"/>
              <a:buChar char="•"/>
            </a:pPr>
            <a:r>
              <a:rPr lang="vi-VN" sz="2800" b="1" i="0" u="none" strike="noStrike">
                <a:solidFill>
                  <a:srgbClr val="000000"/>
                </a:solidFill>
                <a:effectLst/>
              </a:rPr>
              <a:t>2020-nay</a:t>
            </a:r>
            <a:r>
              <a:rPr lang="vi-VN" sz="2800" b="0" i="0" u="none" strike="noStrike">
                <a:solidFill>
                  <a:srgbClr val="000000"/>
                </a:solidFill>
                <a:effectLst/>
              </a:rPr>
              <a:t>: Bùng nổ với 733 bài nhờ sản xuất nhạc tại nhà, AI, và mạng xã hội như TikTok hỗ trợ nghệ sĩ tiếp cận khán giả.</a:t>
            </a:r>
          </a:p>
        </p:txBody>
      </p:sp>
      <p:sp>
        <p:nvSpPr>
          <p:cNvPr id="24" name="Rectangle 14">
            <a:extLst>
              <a:ext uri="{FF2B5EF4-FFF2-40B4-BE49-F238E27FC236}">
                <a16:creationId xmlns:a16="http://schemas.microsoft.com/office/drawing/2014/main" id="{9B4DAFC8-1B3D-5F3B-0395-C0C49B07D026}"/>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6D9B5F76-9BC4-7F52-3B5A-7B685768C7A7}"/>
              </a:ext>
            </a:extLst>
          </p:cNvPr>
          <p:cNvSpPr txBox="1"/>
          <p:nvPr/>
        </p:nvSpPr>
        <p:spPr>
          <a:xfrm>
            <a:off x="454378" y="6795522"/>
            <a:ext cx="16856765" cy="1338828"/>
          </a:xfrm>
          <a:prstGeom prst="rect">
            <a:avLst/>
          </a:prstGeom>
          <a:noFill/>
        </p:spPr>
        <p:txBody>
          <a:bodyPr wrap="square" rtlCol="0">
            <a:spAutoFit/>
          </a:bodyPr>
          <a:lstStyle/>
          <a:p>
            <a:pPr marL="457200" lvl="0" indent="-457200" algn="just" eaLnBrk="0" fontAlgn="base" hangingPunct="0">
              <a:spcBef>
                <a:spcPct val="0"/>
              </a:spcBef>
              <a:spcAft>
                <a:spcPct val="0"/>
              </a:spcAft>
              <a:buFont typeface="Arial" panose="020B0604020202020204" pitchFamily="34" charset="0"/>
              <a:buChar char="•"/>
            </a:pPr>
            <a:r>
              <a:rPr lang="en-US" altLang="en-US" sz="2500" b="1" err="1">
                <a:latin typeface="Arial" panose="020B0604020202020204" pitchFamily="34" charset="0"/>
                <a:cs typeface="Arial" panose="020B0604020202020204" pitchFamily="34" charset="0"/>
              </a:rPr>
              <a:t>Nhận</a:t>
            </a:r>
            <a:r>
              <a:rPr lang="en-US" altLang="en-US" sz="2500" b="1">
                <a:latin typeface="Arial" panose="020B0604020202020204" pitchFamily="34" charset="0"/>
                <a:cs typeface="Arial" panose="020B0604020202020204" pitchFamily="34" charset="0"/>
              </a:rPr>
              <a:t> </a:t>
            </a:r>
            <a:r>
              <a:rPr lang="en-US" altLang="en-US" sz="2500" b="1" err="1">
                <a:latin typeface="Arial" panose="020B0604020202020204" pitchFamily="34" charset="0"/>
                <a:cs typeface="Arial" panose="020B0604020202020204" pitchFamily="34" charset="0"/>
              </a:rPr>
              <a:t>xét</a:t>
            </a:r>
            <a:r>
              <a:rPr lang="en-US" altLang="en-US" sz="2500" b="1">
                <a:latin typeface="Arial" panose="020B0604020202020204" pitchFamily="34" charset="0"/>
                <a:cs typeface="Arial" panose="020B0604020202020204" pitchFamily="34" charset="0"/>
              </a:rPr>
              <a:t> </a:t>
            </a:r>
            <a:r>
              <a:rPr lang="en-US" altLang="en-US" sz="2500" b="1" err="1">
                <a:latin typeface="Arial" panose="020B0604020202020204" pitchFamily="34" charset="0"/>
                <a:cs typeface="Arial" panose="020B0604020202020204" pitchFamily="34" charset="0"/>
              </a:rPr>
              <a:t>chung</a:t>
            </a:r>
            <a:r>
              <a:rPr lang="en-US" altLang="en-US" sz="2500">
                <a:latin typeface="Arial" panose="020B0604020202020204" pitchFamily="34" charset="0"/>
                <a:cs typeface="Arial" panose="020B0604020202020204" pitchFamily="34" charset="0"/>
              </a:rPr>
              <a:t>:</a:t>
            </a:r>
          </a:p>
          <a:p>
            <a:pPr lvl="2" algn="just" eaLnBrk="0" fontAlgn="base" hangingPunct="0">
              <a:spcBef>
                <a:spcPct val="0"/>
              </a:spcBef>
              <a:spcAft>
                <a:spcPct val="0"/>
              </a:spcAft>
            </a:pPr>
            <a:r>
              <a:rPr lang="vi-VN" sz="2800" b="0" i="0" u="none" strike="noStrike">
                <a:solidFill>
                  <a:srgbClr val="000000"/>
                </a:solidFill>
                <a:effectLst/>
              </a:rPr>
              <a:t>Xu hướng này giúp xác định nền tảng lý tưởng cho phát hành nhạc và phản ánh sự tăng trưởng người dùng Spotify.</a:t>
            </a:r>
            <a:endParaRPr lang="en-US"/>
          </a:p>
        </p:txBody>
      </p:sp>
      <p:pic>
        <p:nvPicPr>
          <p:cNvPr id="4" name="Graphic 1">
            <a:extLst>
              <a:ext uri="{FF2B5EF4-FFF2-40B4-BE49-F238E27FC236}">
                <a16:creationId xmlns:a16="http://schemas.microsoft.com/office/drawing/2014/main" id="{6EC82947-2548-6B9D-9749-03F4DD08B90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317"/>
          <a:stretch/>
        </p:blipFill>
        <p:spPr bwMode="auto">
          <a:xfrm>
            <a:off x="8564879" y="1754998"/>
            <a:ext cx="9604022" cy="5425862"/>
          </a:xfrm>
          <a:prstGeom prst="rect">
            <a:avLst/>
          </a:prstGeom>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304DE65D-6D6A-684A-E375-8308FE11AB8E}"/>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79807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15644">
            <a:off x="6835700" y="593255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sp>
        <p:nvSpPr>
          <p:cNvPr id="8" name="TextBox 8"/>
          <p:cNvSpPr txBox="1"/>
          <p:nvPr/>
        </p:nvSpPr>
        <p:spPr>
          <a:xfrm>
            <a:off x="1268543" y="2095500"/>
            <a:ext cx="16409857" cy="7048083"/>
          </a:xfrm>
          <a:prstGeom prst="rect">
            <a:avLst/>
          </a:prstGeom>
        </p:spPr>
        <p:txBody>
          <a:bodyPr wrap="square" lIns="0" tIns="0" rIns="0" bIns="0" rtlCol="0" anchor="t">
            <a:spAutoFit/>
          </a:bodyPr>
          <a:lstStyle/>
          <a:p>
            <a:pPr>
              <a:lnSpc>
                <a:spcPts val="8400"/>
              </a:lnSpc>
            </a:pPr>
            <a:r>
              <a:rPr lang="en-US" sz="7000" b="1" err="1">
                <a:solidFill>
                  <a:srgbClr val="01003B"/>
                </a:solidFill>
                <a:latin typeface="Cabin Bold" panose="020B0604020202020204" charset="0"/>
                <a:ea typeface="Cabin Bold"/>
                <a:cs typeface="Cabin Bold"/>
                <a:sym typeface="Cabin Bold"/>
              </a:rPr>
              <a:t>Bộ</a:t>
            </a:r>
            <a:r>
              <a:rPr lang="en-US" sz="7000" b="1">
                <a:solidFill>
                  <a:srgbClr val="01003B"/>
                </a:solidFill>
                <a:latin typeface="Cabin Bold" panose="020B0604020202020204" charset="0"/>
                <a:ea typeface="Cabin Bold"/>
                <a:cs typeface="Cabin Bold"/>
                <a:sym typeface="Cabin Bold"/>
              </a:rPr>
              <a:t> </a:t>
            </a:r>
            <a:r>
              <a:rPr lang="en-US" sz="7000" b="1" err="1">
                <a:solidFill>
                  <a:srgbClr val="01003B"/>
                </a:solidFill>
                <a:latin typeface="Cabin Bold" panose="020B0604020202020204" charset="0"/>
                <a:ea typeface="Cabin Bold"/>
                <a:cs typeface="Cabin Bold"/>
                <a:sym typeface="Cabin Bold"/>
              </a:rPr>
              <a:t>dữ</a:t>
            </a:r>
            <a:r>
              <a:rPr lang="en-US" sz="7000" b="1">
                <a:solidFill>
                  <a:srgbClr val="01003B"/>
                </a:solidFill>
                <a:latin typeface="Cabin Bold" panose="020B0604020202020204" charset="0"/>
                <a:ea typeface="Cabin Bold"/>
                <a:cs typeface="Cabin Bold"/>
                <a:sym typeface="Cabin Bold"/>
              </a:rPr>
              <a:t> </a:t>
            </a:r>
            <a:r>
              <a:rPr lang="en-US" sz="7000" b="1" err="1">
                <a:solidFill>
                  <a:srgbClr val="01003B"/>
                </a:solidFill>
                <a:latin typeface="Cabin Bold" panose="020B0604020202020204" charset="0"/>
                <a:ea typeface="Cabin Bold"/>
                <a:cs typeface="Cabin Bold"/>
                <a:sym typeface="Cabin Bold"/>
              </a:rPr>
              <a:t>liệu</a:t>
            </a:r>
            <a:r>
              <a:rPr lang="en-US" sz="7000" b="1">
                <a:solidFill>
                  <a:srgbClr val="01003B"/>
                </a:solidFill>
                <a:latin typeface="Cabin Bold" panose="020B0604020202020204" charset="0"/>
                <a:ea typeface="Cabin Bold"/>
                <a:cs typeface="Cabin Bold"/>
                <a:sym typeface="Cabin Bold"/>
              </a:rPr>
              <a:t>:</a:t>
            </a:r>
          </a:p>
          <a:p>
            <a:pPr>
              <a:lnSpc>
                <a:spcPct val="150000"/>
              </a:lnSpc>
            </a:pPr>
            <a:r>
              <a:rPr lang="en-US" sz="7000" b="1">
                <a:solidFill>
                  <a:srgbClr val="01003B"/>
                </a:solidFill>
                <a:latin typeface="Cabin Bold" panose="020B0604020202020204" charset="0"/>
                <a:ea typeface="Cabin Bold"/>
                <a:cs typeface="Cabin Bold"/>
                <a:sym typeface="Cabin Bold"/>
              </a:rPr>
              <a:t>	 </a:t>
            </a:r>
            <a:r>
              <a:rPr lang="en-US" sz="7200" b="1" i="0">
                <a:solidFill>
                  <a:srgbClr val="202124"/>
                </a:solidFill>
                <a:effectLst/>
                <a:latin typeface="Cabin Bold" panose="020B0604020202020204" charset="0"/>
              </a:rPr>
              <a:t>Spotify Most Streamed Song</a:t>
            </a:r>
          </a:p>
          <a:p>
            <a:pPr>
              <a:lnSpc>
                <a:spcPts val="8400"/>
              </a:lnSpc>
            </a:pPr>
            <a:r>
              <a:rPr lang="en-US" sz="7200">
                <a:latin typeface="Cabin Bold" panose="020B0604020202020204" charset="0"/>
              </a:rPr>
              <a:t>	 C</a:t>
            </a:r>
            <a:r>
              <a:rPr lang="vi-VN" sz="7200">
                <a:latin typeface="Cabin Bold" panose="020B0604020202020204" charset="0"/>
              </a:rPr>
              <a:t>ác bài hát được </a:t>
            </a:r>
            <a:r>
              <a:rPr lang="en-US" sz="7200" err="1">
                <a:latin typeface="Cabin Bold" panose="020B0604020202020204" charset="0"/>
              </a:rPr>
              <a:t>nghe</a:t>
            </a:r>
            <a:r>
              <a:rPr lang="vi-VN" sz="7200">
                <a:latin typeface="Cabin Bold" panose="020B0604020202020204" charset="0"/>
              </a:rPr>
              <a:t> nhiều nhất </a:t>
            </a:r>
            <a:r>
              <a:rPr lang="en-US" sz="7200">
                <a:latin typeface="Cabin Bold" panose="020B0604020202020204" charset="0"/>
              </a:rPr>
              <a:t>	 	 	 </a:t>
            </a:r>
            <a:r>
              <a:rPr lang="vi-VN" sz="7200">
                <a:latin typeface="Cabin Bold" panose="020B0604020202020204" charset="0"/>
              </a:rPr>
              <a:t>trên Spotify</a:t>
            </a:r>
            <a:endParaRPr lang="en-US" sz="7200">
              <a:latin typeface="Cabin Bold" panose="020B0604020202020204" charset="0"/>
            </a:endParaRPr>
          </a:p>
          <a:p>
            <a:pPr>
              <a:lnSpc>
                <a:spcPts val="8400"/>
              </a:lnSpc>
            </a:pPr>
            <a:endParaRPr lang="en-US" sz="7200" b="1" i="0">
              <a:solidFill>
                <a:srgbClr val="202124"/>
              </a:solidFill>
              <a:effectLst/>
              <a:latin typeface="Cabin Bold" panose="020B0604020202020204" charset="0"/>
            </a:endParaRPr>
          </a:p>
          <a:p>
            <a:pPr algn="l">
              <a:lnSpc>
                <a:spcPts val="8400"/>
              </a:lnSpc>
            </a:pPr>
            <a:r>
              <a:rPr lang="en-US" sz="7000" b="1">
                <a:solidFill>
                  <a:srgbClr val="01003B"/>
                </a:solidFill>
                <a:latin typeface="Cabin Bold" panose="020B0604020202020204" charset="0"/>
                <a:ea typeface="Cabin Bold"/>
                <a:cs typeface="Cabin Bold"/>
                <a:sym typeface="Cabin Bold"/>
              </a:rPr>
              <a:t> </a:t>
            </a:r>
          </a:p>
        </p:txBody>
      </p:sp>
      <p:grpSp>
        <p:nvGrpSpPr>
          <p:cNvPr id="12" name="Group 12"/>
          <p:cNvGrpSpPr/>
          <p:nvPr/>
        </p:nvGrpSpPr>
        <p:grpSpPr>
          <a:xfrm>
            <a:off x="1028700" y="1028700"/>
            <a:ext cx="3903161" cy="489363"/>
            <a:chOff x="0" y="0"/>
            <a:chExt cx="5204216" cy="652485"/>
          </a:xfrm>
        </p:grpSpPr>
        <p:sp>
          <p:nvSpPr>
            <p:cNvPr id="13" name="TextBox 13"/>
            <p:cNvSpPr txBox="1"/>
            <p:nvPr/>
          </p:nvSpPr>
          <p:spPr>
            <a:xfrm>
              <a:off x="877820" y="55541"/>
              <a:ext cx="4326396" cy="493778"/>
            </a:xfrm>
            <a:prstGeom prst="rect">
              <a:avLst/>
            </a:prstGeom>
          </p:spPr>
          <p:txBody>
            <a:bodyPr lIns="0" tIns="0" rIns="0" bIns="0" rtlCol="0" anchor="t">
              <a:spAutoFit/>
            </a:bodyPr>
            <a:lstStyle/>
            <a:p>
              <a:pPr algn="l">
                <a:lnSpc>
                  <a:spcPts val="3081"/>
                </a:lnSpc>
                <a:spcBef>
                  <a:spcPct val="0"/>
                </a:spcBef>
              </a:pPr>
              <a:r>
                <a:rPr lang="en-US" sz="2201" b="1">
                  <a:solidFill>
                    <a:srgbClr val="01003B"/>
                  </a:solidFill>
                  <a:latin typeface="Cabin Bold" panose="020B0604020202020204" charset="0"/>
                  <a:ea typeface="Asap Bold"/>
                  <a:cs typeface="Asap Bold"/>
                  <a:sym typeface="Asap Bold"/>
                </a:rPr>
                <a:t>Nhóm 11</a:t>
              </a:r>
            </a:p>
          </p:txBody>
        </p:sp>
        <p:sp>
          <p:nvSpPr>
            <p:cNvPr id="14" name="Freeform 14"/>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Cabin Bold" panose="020B0604020202020204" charset="0"/>
              </a:endParaRPr>
            </a:p>
          </p:txBody>
        </p:sp>
      </p:grpSp>
      <p:sp>
        <p:nvSpPr>
          <p:cNvPr id="15" name="TextBox 4">
            <a:extLst>
              <a:ext uri="{FF2B5EF4-FFF2-40B4-BE49-F238E27FC236}">
                <a16:creationId xmlns:a16="http://schemas.microsoft.com/office/drawing/2014/main" id="{C6113F66-8F93-DB11-C208-00EFE41B3FB9}"/>
              </a:ext>
            </a:extLst>
          </p:cNvPr>
          <p:cNvSpPr txBox="1"/>
          <p:nvPr/>
        </p:nvSpPr>
        <p:spPr>
          <a:xfrm>
            <a:off x="1503827" y="7666087"/>
            <a:ext cx="11125200" cy="487313"/>
          </a:xfrm>
          <a:prstGeom prst="rect">
            <a:avLst/>
          </a:prstGeom>
        </p:spPr>
        <p:txBody>
          <a:bodyPr wrap="square" lIns="0" tIns="0" rIns="0" bIns="0" rtlCol="0" anchor="t">
            <a:spAutoFit/>
          </a:bodyPr>
          <a:lstStyle/>
          <a:p>
            <a:pPr marL="0" lvl="0" indent="0" algn="l">
              <a:lnSpc>
                <a:spcPts val="3840"/>
              </a:lnSpc>
              <a:spcBef>
                <a:spcPct val="0"/>
              </a:spcBef>
            </a:pPr>
            <a:r>
              <a:rPr lang="en-US" sz="3200" b="1" i="0" cap="all">
                <a:solidFill>
                  <a:srgbClr val="339966"/>
                </a:solidFill>
                <a:effectLst/>
                <a:latin typeface="Cabin Bold" panose="020B0604020202020204" charset="0"/>
              </a:rPr>
              <a:t>	</a:t>
            </a:r>
            <a:r>
              <a:rPr lang="en-US" sz="3200" b="1" i="0" cap="all" err="1">
                <a:solidFill>
                  <a:srgbClr val="339966"/>
                </a:solidFill>
                <a:effectLst/>
                <a:latin typeface="Cabin Bold" panose="020B0604020202020204" charset="0"/>
              </a:rPr>
              <a:t>Tác</a:t>
            </a:r>
            <a:r>
              <a:rPr lang="en-US" sz="3200" b="1" i="0" cap="all">
                <a:solidFill>
                  <a:srgbClr val="339966"/>
                </a:solidFill>
                <a:effectLst/>
                <a:latin typeface="Cabin Bold" panose="020B0604020202020204" charset="0"/>
              </a:rPr>
              <a:t> </a:t>
            </a:r>
            <a:r>
              <a:rPr lang="en-US" sz="3200" b="1" i="0" cap="all" err="1">
                <a:solidFill>
                  <a:srgbClr val="339966"/>
                </a:solidFill>
                <a:effectLst/>
                <a:latin typeface="Cabin Bold" panose="020B0604020202020204" charset="0"/>
              </a:rPr>
              <a:t>giả</a:t>
            </a:r>
            <a:r>
              <a:rPr lang="en-US" sz="3200" b="1" i="0" cap="all">
                <a:solidFill>
                  <a:srgbClr val="339966"/>
                </a:solidFill>
                <a:effectLst/>
                <a:latin typeface="Cabin Bold" panose="020B0604020202020204" charset="0"/>
              </a:rPr>
              <a:t>: Muhammad Abdullah</a:t>
            </a:r>
            <a:endParaRPr lang="en-US" sz="3200" b="1">
              <a:solidFill>
                <a:srgbClr val="339966"/>
              </a:solidFill>
              <a:latin typeface="Cabin Bold" panose="020B0604020202020204" charset="0"/>
              <a:ea typeface="Cabin Bold"/>
              <a:cs typeface="Cabin Bold"/>
              <a:sym typeface="Cabin Bold"/>
            </a:endParaRPr>
          </a:p>
        </p:txBody>
      </p:sp>
      <p:sp>
        <p:nvSpPr>
          <p:cNvPr id="6" name="Slide Number Placeholder 5">
            <a:extLst>
              <a:ext uri="{FF2B5EF4-FFF2-40B4-BE49-F238E27FC236}">
                <a16:creationId xmlns:a16="http://schemas.microsoft.com/office/drawing/2014/main" id="{D3615D20-4B93-7F7B-35D0-A5EEF112F86C}"/>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2198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346A529-4F9C-237F-00C5-C636E12B383D}"/>
              </a:ext>
            </a:extLst>
          </p:cNvPr>
          <p:cNvPicPr>
            <a:picLocks noChangeAspect="1"/>
          </p:cNvPicPr>
          <p:nvPr/>
        </p:nvPicPr>
        <p:blipFill>
          <a:blip r:embed="rId2"/>
          <a:stretch>
            <a:fillRect/>
          </a:stretch>
        </p:blipFill>
        <p:spPr>
          <a:xfrm>
            <a:off x="4763" y="195263"/>
            <a:ext cx="18278475" cy="9896475"/>
          </a:xfrm>
          <a:prstGeom prst="rect">
            <a:avLst/>
          </a:prstGeom>
        </p:spPr>
      </p:pic>
      <p:sp>
        <p:nvSpPr>
          <p:cNvPr id="24" name="Rectangle 14">
            <a:extLst>
              <a:ext uri="{FF2B5EF4-FFF2-40B4-BE49-F238E27FC236}">
                <a16:creationId xmlns:a16="http://schemas.microsoft.com/office/drawing/2014/main" id="{9B4DAFC8-1B3D-5F3B-0395-C0C49B07D026}"/>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D6FE6FD0-4094-9BAC-0DCF-961F1E809E5D}"/>
              </a:ext>
            </a:extLst>
          </p:cNvPr>
          <p:cNvSpPr/>
          <p:nvPr/>
        </p:nvSpPr>
        <p:spPr>
          <a:xfrm>
            <a:off x="9144000" y="1586503"/>
            <a:ext cx="10622280" cy="87004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2C6F50E-0F16-90E1-3459-F14C272532D1}"/>
              </a:ext>
            </a:extLst>
          </p:cNvPr>
          <p:cNvSpPr txBox="1"/>
          <p:nvPr/>
        </p:nvSpPr>
        <p:spPr>
          <a:xfrm>
            <a:off x="9166528" y="1934372"/>
            <a:ext cx="9121471" cy="7225824"/>
          </a:xfrm>
          <a:prstGeom prst="rect">
            <a:avLst/>
          </a:prstGeom>
          <a:noFill/>
        </p:spPr>
        <p:txBody>
          <a:bodyPr wrap="square" lIns="91440" tIns="45720" rIns="91440" bIns="45720" rtlCol="0" anchor="t">
            <a:spAutoFit/>
          </a:bodyPr>
          <a:lstStyle/>
          <a:p>
            <a:pPr algn="just">
              <a:lnSpc>
                <a:spcPct val="150000"/>
              </a:lnSpc>
            </a:pPr>
            <a:r>
              <a:rPr lang="vi-VN" sz="2400">
                <a:latin typeface="Arial"/>
                <a:cs typeface="Arial"/>
              </a:rPr>
              <a:t>Hình ảnh bao gồm một số biểu đồ chi tiết liên quan đến một bài hát cụ thể, với các thông số sau:</a:t>
            </a:r>
          </a:p>
          <a:p>
            <a:pPr marL="457200" indent="-457200" algn="just">
              <a:lnSpc>
                <a:spcPct val="150000"/>
              </a:lnSpc>
              <a:buFont typeface="Arial" panose="020B0604020202020204" pitchFamily="34" charset="0"/>
              <a:buChar char="•"/>
            </a:pPr>
            <a:r>
              <a:rPr lang="vi-VN" sz="2400" b="1">
                <a:latin typeface="Arial"/>
                <a:cs typeface="Arial"/>
              </a:rPr>
              <a:t>Thuộc tính cơ bản</a:t>
            </a:r>
            <a:r>
              <a:rPr lang="vi-VN" sz="2400">
                <a:latin typeface="Arial"/>
                <a:cs typeface="Arial"/>
              </a:rPr>
              <a:t>:</a:t>
            </a:r>
            <a:r>
              <a:rPr lang="en-US" sz="2400"/>
              <a:t> </a:t>
            </a:r>
            <a:r>
              <a:rPr lang="vi-VN" sz="2400">
                <a:latin typeface="Arial"/>
                <a:cs typeface="Arial"/>
              </a:rPr>
              <a:t>Gồm </a:t>
            </a:r>
            <a:r>
              <a:rPr lang="vi-VN" sz="2400" b="1">
                <a:latin typeface="Arial"/>
                <a:cs typeface="Arial"/>
              </a:rPr>
              <a:t>tên bài hát</a:t>
            </a:r>
            <a:r>
              <a:rPr lang="vi-VN" sz="2400">
                <a:latin typeface="Arial"/>
                <a:cs typeface="Arial"/>
              </a:rPr>
              <a:t>, </a:t>
            </a:r>
            <a:r>
              <a:rPr lang="vi-VN" sz="2400" b="1">
                <a:latin typeface="Arial"/>
                <a:cs typeface="Arial"/>
              </a:rPr>
              <a:t>ca sĩ</a:t>
            </a:r>
            <a:r>
              <a:rPr lang="vi-VN" sz="2400">
                <a:latin typeface="Arial"/>
                <a:cs typeface="Arial"/>
              </a:rPr>
              <a:t>, </a:t>
            </a:r>
            <a:r>
              <a:rPr lang="vi-VN" sz="2400" b="1">
                <a:latin typeface="Arial"/>
                <a:cs typeface="Arial"/>
              </a:rPr>
              <a:t>năm phát hành</a:t>
            </a:r>
            <a:r>
              <a:rPr lang="vi-VN" sz="2400">
                <a:latin typeface="Arial"/>
                <a:cs typeface="Arial"/>
              </a:rPr>
              <a:t> và </a:t>
            </a:r>
            <a:r>
              <a:rPr lang="vi-VN" sz="2400" b="1">
                <a:latin typeface="Arial"/>
                <a:cs typeface="Arial"/>
              </a:rPr>
              <a:t>lượt nghe</a:t>
            </a:r>
            <a:r>
              <a:rPr lang="vi-VN" sz="2400">
                <a:latin typeface="Arial"/>
                <a:cs typeface="Arial"/>
              </a:rPr>
              <a:t>.</a:t>
            </a:r>
          </a:p>
          <a:p>
            <a:pPr marL="457200" indent="-457200" algn="just">
              <a:lnSpc>
                <a:spcPct val="150000"/>
              </a:lnSpc>
              <a:buFont typeface="Arial" panose="020B0604020202020204" pitchFamily="34" charset="0"/>
              <a:buChar char="•"/>
            </a:pPr>
            <a:r>
              <a:rPr lang="vi-VN" sz="2400" b="1">
                <a:latin typeface="Arial"/>
                <a:cs typeface="Arial"/>
              </a:rPr>
              <a:t>Biểu đồ tròn</a:t>
            </a:r>
            <a:r>
              <a:rPr lang="vi-VN" sz="2400">
                <a:latin typeface="Arial"/>
                <a:cs typeface="Arial"/>
              </a:rPr>
              <a:t>:</a:t>
            </a:r>
          </a:p>
          <a:p>
            <a:pPr marL="914400" lvl="1" indent="-457200" algn="just">
              <a:lnSpc>
                <a:spcPct val="150000"/>
              </a:lnSpc>
              <a:buFont typeface="Courier New" panose="02070309020205020404" pitchFamily="49" charset="0"/>
              <a:buChar char="o"/>
            </a:pPr>
            <a:r>
              <a:rPr lang="vi-VN" sz="2400" b="1">
                <a:latin typeface="Arial"/>
                <a:cs typeface="Arial"/>
              </a:rPr>
              <a:t>Tỉ lệ trong danh sách phát</a:t>
            </a:r>
            <a:r>
              <a:rPr lang="vi-VN" sz="2400">
                <a:latin typeface="Arial"/>
                <a:cs typeface="Arial"/>
              </a:rPr>
              <a:t>: Cho thấy mức độ phổ biến của bài hát khi xuất hiện trong các playlist của người dùng.</a:t>
            </a:r>
          </a:p>
          <a:p>
            <a:pPr marL="914400" lvl="1" indent="-457200" algn="just">
              <a:lnSpc>
                <a:spcPct val="150000"/>
              </a:lnSpc>
              <a:buFont typeface="Courier New" panose="02070309020205020404" pitchFamily="49" charset="0"/>
              <a:buChar char="o"/>
            </a:pPr>
            <a:r>
              <a:rPr lang="vi-VN" sz="2400" b="1">
                <a:latin typeface="Arial"/>
                <a:cs typeface="Arial"/>
              </a:rPr>
              <a:t>Tỉ lệ trong các bảng xếp hạng</a:t>
            </a:r>
            <a:r>
              <a:rPr lang="vi-VN" sz="2400">
                <a:latin typeface="Arial"/>
                <a:cs typeface="Arial"/>
              </a:rPr>
              <a:t>: Phản ánh sự hiện diện và vị trí của bài hát trên các bảng xếp hạng âm nhạc.</a:t>
            </a:r>
          </a:p>
          <a:p>
            <a:pPr marL="457200" indent="-457200" algn="just">
              <a:lnSpc>
                <a:spcPct val="150000"/>
              </a:lnSpc>
              <a:buFont typeface="Arial" panose="020B0604020202020204" pitchFamily="34" charset="0"/>
              <a:buChar char="•"/>
            </a:pPr>
            <a:r>
              <a:rPr lang="vi-VN" sz="2400" b="1">
                <a:latin typeface="Arial"/>
                <a:cs typeface="Arial"/>
              </a:rPr>
              <a:t>Biểu đồ </a:t>
            </a:r>
            <a:r>
              <a:rPr lang="en-US" sz="2400" b="1" err="1">
                <a:latin typeface="Arial" panose="020B0604020202020204" pitchFamily="34" charset="0"/>
                <a:cs typeface="Arial" panose="020B0604020202020204" pitchFamily="34" charset="0"/>
              </a:rPr>
              <a:t>hình</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chữ</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nhật</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treemap</a:t>
            </a:r>
            <a:r>
              <a:rPr lang="en-US" sz="2400" b="1">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a:t>
            </a:r>
            <a:r>
              <a:rPr lang="en-US" sz="2400"/>
              <a:t> </a:t>
            </a:r>
            <a:r>
              <a:rPr lang="vi-VN" sz="2400">
                <a:latin typeface="Arial"/>
                <a:cs typeface="Arial"/>
              </a:rPr>
              <a:t>Minh họa mức độ của các </a:t>
            </a:r>
            <a:r>
              <a:rPr lang="vi-VN" sz="2400" b="1">
                <a:latin typeface="Arial"/>
                <a:cs typeface="Arial"/>
              </a:rPr>
              <a:t>thuộc tính âm nhạc</a:t>
            </a:r>
            <a:r>
              <a:rPr lang="vi-VN" sz="2400">
                <a:latin typeface="Arial"/>
                <a:cs typeface="Arial"/>
              </a:rPr>
              <a:t> trong bài hát, như nhịp điệu, giai điệu, và thể loại, giúp làm rõ yếu tố âm thanh nổi bật.</a:t>
            </a:r>
            <a:endParaRPr lang="en-US" sz="2400">
              <a:latin typeface="Arial"/>
              <a:cs typeface="Arial"/>
            </a:endParaRPr>
          </a:p>
          <a:p>
            <a:pPr algn="just">
              <a:lnSpc>
                <a:spcPct val="150000"/>
              </a:lnSpc>
            </a:pPr>
            <a:r>
              <a:rPr lang="en-US" sz="2400" i="1" err="1">
                <a:latin typeface="Arial" panose="020B0604020202020204" pitchFamily="34" charset="0"/>
                <a:cs typeface="Arial" panose="020B0604020202020204" pitchFamily="34" charset="0"/>
              </a:rPr>
              <a:t>Để</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làm</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rõ</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thông</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số</a:t>
            </a:r>
            <a:r>
              <a:rPr lang="en-US" sz="2400" i="1">
                <a:latin typeface="Arial" panose="020B0604020202020204" pitchFamily="34" charset="0"/>
                <a:cs typeface="Arial" panose="020B0604020202020204" pitchFamily="34" charset="0"/>
              </a:rPr>
              <a:t>, ta </a:t>
            </a:r>
            <a:r>
              <a:rPr lang="en-US" sz="2400" i="1" err="1">
                <a:latin typeface="Arial" panose="020B0604020202020204" pitchFamily="34" charset="0"/>
                <a:cs typeface="Arial" panose="020B0604020202020204" pitchFamily="34" charset="0"/>
              </a:rPr>
              <a:t>đi</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vào</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phân</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tích</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từng</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biểu</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đồ</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cụ</a:t>
            </a:r>
            <a:r>
              <a:rPr lang="en-US" sz="2400" i="1">
                <a:latin typeface="Arial" panose="020B0604020202020204" pitchFamily="34" charset="0"/>
                <a:cs typeface="Arial" panose="020B0604020202020204" pitchFamily="34" charset="0"/>
              </a:rPr>
              <a:t> </a:t>
            </a:r>
            <a:r>
              <a:rPr lang="en-US" sz="2400" i="1" err="1">
                <a:latin typeface="Arial" panose="020B0604020202020204" pitchFamily="34" charset="0"/>
                <a:cs typeface="Arial" panose="020B0604020202020204" pitchFamily="34" charset="0"/>
              </a:rPr>
              <a:t>thể</a:t>
            </a:r>
            <a:r>
              <a:rPr lang="en-US" sz="2400" i="1">
                <a:latin typeface="Arial" panose="020B0604020202020204" pitchFamily="34" charset="0"/>
                <a:cs typeface="Arial" panose="020B0604020202020204" pitchFamily="34" charset="0"/>
              </a:rPr>
              <a:t>.</a:t>
            </a:r>
          </a:p>
        </p:txBody>
      </p:sp>
      <p:sp>
        <p:nvSpPr>
          <p:cNvPr id="6" name="Slide Number Placeholder 5">
            <a:extLst>
              <a:ext uri="{FF2B5EF4-FFF2-40B4-BE49-F238E27FC236}">
                <a16:creationId xmlns:a16="http://schemas.microsoft.com/office/drawing/2014/main" id="{04DBD5DA-2439-79A2-C01A-4E9FFE8E1598}"/>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7729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253109" y="4372275"/>
            <a:ext cx="8509891" cy="4961358"/>
          </a:xfrm>
          <a:prstGeom prst="rect">
            <a:avLst/>
          </a:prstGeom>
        </p:spPr>
        <p:txBody>
          <a:bodyPr wrap="square" lIns="0" tIns="0" rIns="0" bIns="0" rtlCol="0" anchor="t">
            <a:spAutoFit/>
          </a:bodyPr>
          <a:lstStyle/>
          <a:p>
            <a:pPr marL="171450" lvl="3" algn="just" fontAlgn="base">
              <a:lnSpc>
                <a:spcPct val="90000"/>
              </a:lnSpc>
              <a:spcBef>
                <a:spcPct val="0"/>
              </a:spcBef>
              <a:spcAft>
                <a:spcPts val="600"/>
              </a:spcAft>
            </a:pPr>
            <a:r>
              <a:rPr kumimoji="0" lang="en-US" altLang="en-US" sz="2800" b="1" i="0" u="none" strike="noStrike" cap="none" normalizeH="0" baseline="0">
                <a:ln>
                  <a:noFill/>
                </a:ln>
                <a:effectLst/>
                <a:latin typeface="Arial" panose="020B0604020202020204" pitchFamily="34" charset="0"/>
                <a:cs typeface="Arial" panose="020B0604020202020204" pitchFamily="34" charset="0"/>
              </a:rPr>
              <a:t>Hai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biểu</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đồ</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thể</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hiện</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a:t>
            </a:r>
          </a:p>
          <a:p>
            <a:pPr marL="628650" lvl="3" indent="-457200" algn="just" fontAlgn="base">
              <a:lnSpc>
                <a:spcPct val="90000"/>
              </a:lnSpc>
              <a:spcBef>
                <a:spcPct val="0"/>
              </a:spcBef>
              <a:spcAft>
                <a:spcPts val="600"/>
              </a:spcAft>
              <a:buFont typeface="Arial" panose="020B0604020202020204" pitchFamily="34" charset="0"/>
              <a:buChar char="•"/>
            </a:pP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Phân</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bố</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nền</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tảng</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a:ln>
                  <a:noFill/>
                </a:ln>
                <a:effectLst/>
                <a:latin typeface="Arial" panose="020B0604020202020204" pitchFamily="34" charset="0"/>
                <a:cs typeface="Arial" panose="020B0604020202020204" pitchFamily="34" charset="0"/>
              </a:rPr>
              <a:t>Spotify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dẫn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đầu</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về</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tỷ</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lệ</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bài</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hát</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trong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danh</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sách</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phát</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còn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Shazam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và</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Apple Music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chiếm</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ưu</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thế</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trên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bảng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xếp</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hạng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cho</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thấy</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đây</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là</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các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nền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tảng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tương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tác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cao</a:t>
            </a:r>
            <a:r>
              <a:rPr kumimoji="0" lang="en-US" altLang="en-US" sz="2800" i="0" u="none" strike="noStrike" cap="none" normalizeH="0" baseline="0">
                <a:ln>
                  <a:noFill/>
                </a:ln>
                <a:effectLst/>
                <a:latin typeface="Arial" panose="020B0604020202020204" pitchFamily="34" charset="0"/>
                <a:cs typeface="Arial" panose="020B0604020202020204" pitchFamily="34" charset="0"/>
              </a:rPr>
              <a:t>.</a:t>
            </a:r>
          </a:p>
          <a:p>
            <a:pPr marL="628650" lvl="3" indent="-457200" algn="just" fontAlgn="base">
              <a:lnSpc>
                <a:spcPct val="90000"/>
              </a:lnSpc>
              <a:spcBef>
                <a:spcPct val="0"/>
              </a:spcBef>
              <a:spcAft>
                <a:spcPts val="600"/>
              </a:spcAft>
              <a:buFont typeface="Arial" panose="020B0604020202020204" pitchFamily="34" charset="0"/>
              <a:buChar char="•"/>
            </a:pPr>
            <a:r>
              <a:rPr kumimoji="0" lang="en-US" altLang="en-US" sz="2800" b="1" i="0" u="none" strike="noStrike" cap="none" normalizeH="0" baseline="0">
                <a:ln>
                  <a:noFill/>
                </a:ln>
                <a:effectLst/>
                <a:latin typeface="Arial" panose="020B0604020202020204" pitchFamily="34" charset="0"/>
                <a:cs typeface="Arial" panose="020B0604020202020204" pitchFamily="34" charset="0"/>
              </a:rPr>
              <a:t>Xu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hướng</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người</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dùng</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Nên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tập</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trung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vào</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Spotify, Shazam,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và</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Apple Music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để</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tối</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ưu</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lượt</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nghe</a:t>
            </a:r>
            <a:r>
              <a:rPr kumimoji="0" lang="en-US" altLang="en-US" sz="2800" i="0" u="none" strike="noStrike" cap="none" normalizeH="0" baseline="0">
                <a:ln>
                  <a:noFill/>
                </a:ln>
                <a:effectLst/>
                <a:latin typeface="Arial" panose="020B0604020202020204" pitchFamily="34" charset="0"/>
                <a:cs typeface="Arial" panose="020B0604020202020204" pitchFamily="34" charset="0"/>
              </a:rPr>
              <a:t>.</a:t>
            </a:r>
          </a:p>
          <a:p>
            <a:pPr marL="628650" lvl="3" indent="-457200" algn="just" fontAlgn="base">
              <a:lnSpc>
                <a:spcPct val="90000"/>
              </a:lnSpc>
              <a:spcBef>
                <a:spcPct val="0"/>
              </a:spcBef>
              <a:spcAft>
                <a:spcPts val="600"/>
              </a:spcAft>
              <a:buFont typeface="Arial" panose="020B0604020202020204" pitchFamily="34" charset="0"/>
              <a:buChar char="•"/>
            </a:pP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Chiến</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lược</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a:ln>
                  <a:noFill/>
                </a:ln>
                <a:effectLst/>
                <a:latin typeface="Arial" panose="020B0604020202020204" pitchFamily="34" charset="0"/>
                <a:cs typeface="Arial" panose="020B0604020202020204" pitchFamily="34" charset="0"/>
              </a:rPr>
              <a:t>Deezer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có</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tỷ</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lệ</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thấp</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cần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đẩy</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mạnh</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quảng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bá</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để</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tăng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sức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hút</a:t>
            </a:r>
            <a:r>
              <a:rPr kumimoji="0" lang="en-US" altLang="en-US" sz="2800" i="0" u="none" strike="noStrike" cap="none" normalizeH="0" baseline="0">
                <a:ln>
                  <a:noFill/>
                </a:ln>
                <a:effectLst/>
                <a:latin typeface="Arial" panose="020B0604020202020204" pitchFamily="34" charset="0"/>
                <a:cs typeface="Arial" panose="020B0604020202020204" pitchFamily="34" charset="0"/>
              </a:rPr>
              <a:t>.</a:t>
            </a:r>
          </a:p>
          <a:p>
            <a:pPr marL="171450" lvl="3" algn="just" fontAlgn="base">
              <a:lnSpc>
                <a:spcPct val="90000"/>
              </a:lnSpc>
              <a:spcBef>
                <a:spcPct val="0"/>
              </a:spcBef>
              <a:spcAft>
                <a:spcPts val="600"/>
              </a:spcAft>
            </a:pP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Kết</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b="1" i="0" u="none" strike="noStrike" cap="none" normalizeH="0" baseline="0" err="1">
                <a:ln>
                  <a:noFill/>
                </a:ln>
                <a:effectLst/>
                <a:latin typeface="Arial" panose="020B0604020202020204" pitchFamily="34" charset="0"/>
                <a:cs typeface="Arial" panose="020B0604020202020204" pitchFamily="34" charset="0"/>
              </a:rPr>
              <a:t>luận</a:t>
            </a:r>
            <a:r>
              <a:rPr kumimoji="0" lang="en-US" altLang="en-US" sz="2800" b="1"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Biểu</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đồ</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giúp</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tối</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ưu</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chiến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lược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dựa</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trên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mức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độ</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phổ</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biến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của</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bài</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hát</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trên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các</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nền</a:t>
            </a:r>
            <a:r>
              <a:rPr kumimoji="0" lang="en-US" altLang="en-US" sz="2800" i="0" u="none" strike="noStrike" cap="none" normalizeH="0" baseline="0">
                <a:ln>
                  <a:noFill/>
                </a:ln>
                <a:effectLst/>
                <a:latin typeface="Arial" panose="020B0604020202020204" pitchFamily="34" charset="0"/>
                <a:cs typeface="Arial" panose="020B0604020202020204" pitchFamily="34" charset="0"/>
              </a:rPr>
              <a:t> </a:t>
            </a:r>
            <a:r>
              <a:rPr kumimoji="0" lang="en-US" altLang="en-US" sz="2800" i="0" u="none" strike="noStrike" cap="none" normalizeH="0" baseline="0" err="1">
                <a:ln>
                  <a:noFill/>
                </a:ln>
                <a:effectLst/>
                <a:latin typeface="Arial" panose="020B0604020202020204" pitchFamily="34" charset="0"/>
                <a:cs typeface="Arial" panose="020B0604020202020204" pitchFamily="34" charset="0"/>
              </a:rPr>
              <a:t>tảng</a:t>
            </a:r>
            <a:r>
              <a:rPr kumimoji="0" lang="en-US" altLang="en-US" sz="2800" i="0" u="none" strike="noStrike" cap="none" normalizeH="0" baseline="0">
                <a:ln>
                  <a:noFill/>
                </a:ln>
                <a:effectLst/>
                <a:latin typeface="Arial" panose="020B0604020202020204" pitchFamily="34" charset="0"/>
                <a:cs typeface="Arial" panose="020B0604020202020204" pitchFamily="34" charset="0"/>
              </a:rPr>
              <a:t>.</a:t>
            </a:r>
          </a:p>
        </p:txBody>
      </p:sp>
      <p:sp>
        <p:nvSpPr>
          <p:cNvPr id="6" name="TextBox 3">
            <a:extLst>
              <a:ext uri="{FF2B5EF4-FFF2-40B4-BE49-F238E27FC236}">
                <a16:creationId xmlns:a16="http://schemas.microsoft.com/office/drawing/2014/main" id="{C4C6D69A-2556-101E-3874-F965A77DA0DE}"/>
              </a:ext>
            </a:extLst>
          </p:cNvPr>
          <p:cNvSpPr txBox="1"/>
          <p:nvPr/>
        </p:nvSpPr>
        <p:spPr>
          <a:xfrm>
            <a:off x="-207054" y="765572"/>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2</a:t>
            </a:r>
          </a:p>
        </p:txBody>
      </p:sp>
      <p:pic>
        <p:nvPicPr>
          <p:cNvPr id="4" name="Graphic 3">
            <a:extLst>
              <a:ext uri="{FF2B5EF4-FFF2-40B4-BE49-F238E27FC236}">
                <a16:creationId xmlns:a16="http://schemas.microsoft.com/office/drawing/2014/main" id="{EE6B2E90-ABB4-2DDA-015A-E24C4CE6452C}"/>
              </a:ext>
            </a:extLst>
          </p:cNvPr>
          <p:cNvPicPr>
            <a:picLocks noChangeAspect="1"/>
          </p:cNvPicPr>
          <p:nvPr/>
        </p:nvPicPr>
        <p:blipFill>
          <a:blip r:embed="rId2">
            <a:extLst>
              <a:ext uri="{96DAC541-7B7A-43D3-8B79-37D633B846F1}">
                <asvg:svgBlip xmlns:asvg="http://schemas.microsoft.com/office/drawing/2016/SVG/main" r:embed="rId3"/>
              </a:ext>
            </a:extLst>
          </a:blip>
          <a:srcRect b="19733"/>
          <a:stretch/>
        </p:blipFill>
        <p:spPr>
          <a:xfrm>
            <a:off x="7840668" y="0"/>
            <a:ext cx="5911636" cy="5268611"/>
          </a:xfrm>
          <a:prstGeom prst="rect">
            <a:avLst/>
          </a:prstGeom>
        </p:spPr>
      </p:pic>
      <p:pic>
        <p:nvPicPr>
          <p:cNvPr id="9" name="Graphic 8">
            <a:extLst>
              <a:ext uri="{FF2B5EF4-FFF2-40B4-BE49-F238E27FC236}">
                <a16:creationId xmlns:a16="http://schemas.microsoft.com/office/drawing/2014/main" id="{F47F9648-1F13-9026-9909-A59E75A5AEBD}"/>
              </a:ext>
            </a:extLst>
          </p:cNvPr>
          <p:cNvPicPr>
            <a:picLocks noChangeAspect="1"/>
          </p:cNvPicPr>
          <p:nvPr/>
        </p:nvPicPr>
        <p:blipFill>
          <a:blip r:embed="rId4">
            <a:extLst>
              <a:ext uri="{96DAC541-7B7A-43D3-8B79-37D633B846F1}">
                <asvg:svgBlip xmlns:asvg="http://schemas.microsoft.com/office/drawing/2016/SVG/main" r:embed="rId5"/>
              </a:ext>
            </a:extLst>
          </a:blip>
          <a:srcRect b="20410"/>
          <a:stretch/>
        </p:blipFill>
        <p:spPr>
          <a:xfrm>
            <a:off x="10964126" y="4372275"/>
            <a:ext cx="7070765" cy="5627577"/>
          </a:xfrm>
          <a:prstGeom prst="rect">
            <a:avLst/>
          </a:prstGeom>
        </p:spPr>
      </p:pic>
      <p:sp>
        <p:nvSpPr>
          <p:cNvPr id="8" name="Slide Number Placeholder 7">
            <a:extLst>
              <a:ext uri="{FF2B5EF4-FFF2-40B4-BE49-F238E27FC236}">
                <a16:creationId xmlns:a16="http://schemas.microsoft.com/office/drawing/2014/main" id="{EF424172-E2A6-23CD-A34B-4145748C2C55}"/>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68978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436276-0020-880F-FC19-290759CFF60D}"/>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5C27A04-48EC-441B-8673-65BA8C362669}"/>
              </a:ext>
            </a:extLst>
          </p:cNvPr>
          <p:cNvPicPr>
            <a:picLocks noChangeAspect="1"/>
          </p:cNvPicPr>
          <p:nvPr/>
        </p:nvPicPr>
        <p:blipFill>
          <a:blip r:embed="rId2">
            <a:extLst>
              <a:ext uri="{96DAC541-7B7A-43D3-8B79-37D633B846F1}">
                <asvg:svgBlip xmlns:asvg="http://schemas.microsoft.com/office/drawing/2016/SVG/main" r:embed="rId3"/>
              </a:ext>
            </a:extLst>
          </a:blip>
          <a:srcRect r="11582" b="6139"/>
          <a:stretch/>
        </p:blipFill>
        <p:spPr>
          <a:xfrm>
            <a:off x="8424534" y="1129190"/>
            <a:ext cx="9863466" cy="6532370"/>
          </a:xfrm>
          <a:prstGeom prst="rect">
            <a:avLst/>
          </a:prstGeom>
        </p:spPr>
      </p:pic>
      <p:sp>
        <p:nvSpPr>
          <p:cNvPr id="5" name="TextBox 5">
            <a:extLst>
              <a:ext uri="{FF2B5EF4-FFF2-40B4-BE49-F238E27FC236}">
                <a16:creationId xmlns:a16="http://schemas.microsoft.com/office/drawing/2014/main" id="{A9EF3E10-B733-01C4-5444-DAF90A3E6086}"/>
              </a:ext>
            </a:extLst>
          </p:cNvPr>
          <p:cNvSpPr txBox="1"/>
          <p:nvPr/>
        </p:nvSpPr>
        <p:spPr>
          <a:xfrm>
            <a:off x="291803" y="1280253"/>
            <a:ext cx="7953038" cy="7201972"/>
          </a:xfrm>
          <a:prstGeom prst="rect">
            <a:avLst/>
          </a:prstGeom>
        </p:spPr>
        <p:txBody>
          <a:bodyPr wrap="square" lIns="0" tIns="0" rIns="0" bIns="0" rtlCol="0" anchor="t">
            <a:spAutoFit/>
          </a:bodyPr>
          <a:lstStyle/>
          <a:p>
            <a:pPr algn="just"/>
            <a:r>
              <a:rPr lang="vi-VN" sz="2600" b="0" i="0" u="none" strike="noStrike">
                <a:solidFill>
                  <a:srgbClr val="000000"/>
                </a:solidFill>
                <a:effectLst/>
              </a:rPr>
              <a:t>Biểu đồ trên thể hiện tỷ lệ các thuộc tính âm nhạc theo thể loại, giúp nhận diện gu nhạc của người dùng.</a:t>
            </a:r>
          </a:p>
          <a:p>
            <a:pPr algn="just"/>
            <a:r>
              <a:rPr lang="vi-VN" sz="2600" b="1" i="0" u="none" strike="noStrike">
                <a:solidFill>
                  <a:srgbClr val="000000"/>
                </a:solidFill>
                <a:effectLst/>
              </a:rPr>
              <a:t>Các thuộc tính</a:t>
            </a:r>
            <a:r>
              <a:rPr lang="vi-VN" sz="2600" b="0" i="0" u="none" strike="noStrike">
                <a:solidFill>
                  <a:srgbClr val="000000"/>
                </a:solidFill>
                <a:effectLst/>
              </a:rPr>
              <a:t>:</a:t>
            </a:r>
          </a:p>
          <a:p>
            <a:pPr marL="457200" indent="-457200" algn="just">
              <a:buFont typeface="Arial" panose="020B0604020202020204" pitchFamily="34" charset="0"/>
              <a:buChar char="•"/>
            </a:pPr>
            <a:r>
              <a:rPr lang="vi-VN" sz="2600" b="1" i="0" u="none" strike="noStrike">
                <a:solidFill>
                  <a:srgbClr val="000000"/>
                </a:solidFill>
                <a:effectLst/>
              </a:rPr>
              <a:t>Tempo</a:t>
            </a:r>
            <a:r>
              <a:rPr lang="vi-VN" sz="2600" b="0" i="0" u="none" strike="noStrike">
                <a:solidFill>
                  <a:srgbClr val="000000"/>
                </a:solidFill>
                <a:effectLst/>
              </a:rPr>
              <a:t>: Nhịp độ (BPM); cao ở EDM, thấp ở ballad.</a:t>
            </a:r>
          </a:p>
          <a:p>
            <a:pPr marL="457200" indent="-457200" algn="just">
              <a:buFont typeface="Arial" panose="020B0604020202020204" pitchFamily="34" charset="0"/>
              <a:buChar char="•"/>
            </a:pPr>
            <a:r>
              <a:rPr lang="vi-VN" sz="2600" b="1" i="0" u="none" strike="noStrike">
                <a:solidFill>
                  <a:srgbClr val="000000"/>
                </a:solidFill>
                <a:effectLst/>
              </a:rPr>
              <a:t>Energy</a:t>
            </a:r>
            <a:r>
              <a:rPr lang="vi-VN" sz="2600" b="0" i="0" u="none" strike="noStrike">
                <a:solidFill>
                  <a:srgbClr val="000000"/>
                </a:solidFill>
                <a:effectLst/>
              </a:rPr>
              <a:t>: Năng lượng; cao ở rock, dance.</a:t>
            </a:r>
          </a:p>
          <a:p>
            <a:pPr marL="457200" indent="-457200" algn="just">
              <a:buFont typeface="Arial" panose="020B0604020202020204" pitchFamily="34" charset="0"/>
              <a:buChar char="•"/>
            </a:pPr>
            <a:r>
              <a:rPr lang="vi-VN" sz="2600" b="1" i="0" u="none" strike="noStrike">
                <a:solidFill>
                  <a:srgbClr val="000000"/>
                </a:solidFill>
                <a:effectLst/>
              </a:rPr>
              <a:t>Danceability</a:t>
            </a:r>
            <a:r>
              <a:rPr lang="vi-VN" sz="2600" b="0" i="0" u="none" strike="noStrike">
                <a:solidFill>
                  <a:srgbClr val="000000"/>
                </a:solidFill>
                <a:effectLst/>
              </a:rPr>
              <a:t>: Khả năng nhảy theo.</a:t>
            </a:r>
          </a:p>
          <a:p>
            <a:pPr marL="457200" indent="-457200" algn="just">
              <a:buFont typeface="Arial" panose="020B0604020202020204" pitchFamily="34" charset="0"/>
              <a:buChar char="•"/>
            </a:pPr>
            <a:r>
              <a:rPr lang="vi-VN" sz="2600" b="1" i="0" u="none" strike="noStrike">
                <a:solidFill>
                  <a:srgbClr val="000000"/>
                </a:solidFill>
                <a:effectLst/>
              </a:rPr>
              <a:t>Valence</a:t>
            </a:r>
            <a:r>
              <a:rPr lang="vi-VN" sz="2600" b="0" i="0" u="none" strike="noStrike">
                <a:solidFill>
                  <a:srgbClr val="000000"/>
                </a:solidFill>
                <a:effectLst/>
              </a:rPr>
              <a:t>: Cảm xúc tích cực; cao ở pop, thấp ở ballad.</a:t>
            </a:r>
          </a:p>
          <a:p>
            <a:pPr marL="457200" indent="-457200" algn="just">
              <a:buFont typeface="Arial" panose="020B0604020202020204" pitchFamily="34" charset="0"/>
              <a:buChar char="•"/>
            </a:pPr>
            <a:r>
              <a:rPr lang="vi-VN" sz="2600" b="1" i="0" u="none" strike="noStrike">
                <a:solidFill>
                  <a:srgbClr val="000000"/>
                </a:solidFill>
                <a:effectLst/>
              </a:rPr>
              <a:t>Speechiness</a:t>
            </a:r>
            <a:r>
              <a:rPr lang="vi-VN" sz="2600" b="0" i="0" u="none" strike="noStrike">
                <a:solidFill>
                  <a:srgbClr val="000000"/>
                </a:solidFill>
                <a:effectLst/>
              </a:rPr>
              <a:t>: Lời nói; cao ở rap.</a:t>
            </a:r>
          </a:p>
          <a:p>
            <a:pPr marL="457200" indent="-457200" algn="just">
              <a:buFont typeface="Arial" panose="020B0604020202020204" pitchFamily="34" charset="0"/>
              <a:buChar char="•"/>
            </a:pPr>
            <a:r>
              <a:rPr lang="vi-VN" sz="2600" b="1" i="0" u="none" strike="noStrike">
                <a:solidFill>
                  <a:srgbClr val="000000"/>
                </a:solidFill>
                <a:effectLst/>
              </a:rPr>
              <a:t>Acousticness</a:t>
            </a:r>
            <a:r>
              <a:rPr lang="vi-VN" sz="2600" b="0" i="0" u="none" strike="noStrike">
                <a:solidFill>
                  <a:srgbClr val="000000"/>
                </a:solidFill>
                <a:effectLst/>
              </a:rPr>
              <a:t>: Độ acoustic; cao ở nhạc cụ tự nhiên.</a:t>
            </a:r>
          </a:p>
          <a:p>
            <a:pPr algn="just"/>
            <a:r>
              <a:rPr lang="vi-VN" sz="2600" b="1" i="0" u="none" strike="noStrike">
                <a:solidFill>
                  <a:srgbClr val="000000"/>
                </a:solidFill>
                <a:effectLst/>
              </a:rPr>
              <a:t>Phân tích</a:t>
            </a:r>
            <a:r>
              <a:rPr lang="vi-VN" sz="2600" b="0" i="0" u="none" strike="noStrike">
                <a:solidFill>
                  <a:srgbClr val="000000"/>
                </a:solidFill>
                <a:effectLst/>
              </a:rPr>
              <a:t>:</a:t>
            </a:r>
          </a:p>
          <a:p>
            <a:pPr marL="457200" indent="-457200" algn="just">
              <a:buFont typeface="Arial" panose="020B0604020202020204" pitchFamily="34" charset="0"/>
              <a:buChar char="•"/>
            </a:pPr>
            <a:r>
              <a:rPr lang="vi-VN" sz="2600" b="0" i="0" u="none" strike="noStrike">
                <a:solidFill>
                  <a:srgbClr val="000000"/>
                </a:solidFill>
                <a:effectLst/>
              </a:rPr>
              <a:t>Người nghe nhạc sôi động chọn bài có tempo và energy cao.</a:t>
            </a:r>
          </a:p>
          <a:p>
            <a:pPr marL="457200" indent="-457200" algn="just">
              <a:buFont typeface="Arial" panose="020B0604020202020204" pitchFamily="34" charset="0"/>
              <a:buChar char="•"/>
            </a:pPr>
            <a:r>
              <a:rPr lang="vi-VN" sz="2600" b="0" i="0" u="none" strike="noStrike">
                <a:solidFill>
                  <a:srgbClr val="000000"/>
                </a:solidFill>
                <a:effectLst/>
              </a:rPr>
              <a:t>Nhạc nhẹ thường có acousticness cao và tempo thấp.</a:t>
            </a:r>
          </a:p>
          <a:p>
            <a:pPr algn="just"/>
            <a:r>
              <a:rPr lang="vi-VN" sz="2600" b="1">
                <a:solidFill>
                  <a:srgbClr val="000000"/>
                </a:solidFill>
              </a:rPr>
              <a:t>Rút ra nhận xét: </a:t>
            </a:r>
            <a:r>
              <a:rPr lang="vi-VN" sz="2600" b="0" i="0" u="none" strike="noStrike">
                <a:solidFill>
                  <a:srgbClr val="000000"/>
                </a:solidFill>
                <a:effectLst/>
              </a:rPr>
              <a:t>Biểu đồ này giúp gợi ý nhạc phù hợp, tối ưu hóa trải nghiệm người dùng.</a:t>
            </a:r>
          </a:p>
        </p:txBody>
      </p:sp>
      <p:sp>
        <p:nvSpPr>
          <p:cNvPr id="2" name="Freeform 4">
            <a:extLst>
              <a:ext uri="{FF2B5EF4-FFF2-40B4-BE49-F238E27FC236}">
                <a16:creationId xmlns:a16="http://schemas.microsoft.com/office/drawing/2014/main" id="{0EB48AF5-950B-9434-3974-68400D0D0EC6}"/>
              </a:ext>
            </a:extLst>
          </p:cNvPr>
          <p:cNvSpPr/>
          <p:nvPr/>
        </p:nvSpPr>
        <p:spPr>
          <a:xfrm>
            <a:off x="-533400" y="8953500"/>
            <a:ext cx="19888200" cy="2041685"/>
          </a:xfrm>
          <a:custGeom>
            <a:avLst/>
            <a:gdLst/>
            <a:ahLst/>
            <a:cxnLst/>
            <a:rect l="l" t="t" r="r" b="b"/>
            <a:pathLst>
              <a:path w="3018620" h="2041685">
                <a:moveTo>
                  <a:pt x="0" y="0"/>
                </a:moveTo>
                <a:lnTo>
                  <a:pt x="3018619" y="0"/>
                </a:lnTo>
                <a:lnTo>
                  <a:pt x="3018619" y="2041685"/>
                </a:lnTo>
                <a:lnTo>
                  <a:pt x="0" y="20416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3">
            <a:extLst>
              <a:ext uri="{FF2B5EF4-FFF2-40B4-BE49-F238E27FC236}">
                <a16:creationId xmlns:a16="http://schemas.microsoft.com/office/drawing/2014/main" id="{187984CB-939F-EB02-527D-9301C0C1F74F}"/>
              </a:ext>
            </a:extLst>
          </p:cNvPr>
          <p:cNvSpPr txBox="1"/>
          <p:nvPr/>
        </p:nvSpPr>
        <p:spPr>
          <a:xfrm>
            <a:off x="-207054" y="765572"/>
            <a:ext cx="3054927" cy="489365"/>
          </a:xfrm>
          <a:prstGeom prst="rect">
            <a:avLst/>
          </a:prstGeom>
        </p:spPr>
        <p:txBody>
          <a:bodyPr lIns="0" tIns="0" rIns="0" bIns="0" rtlCol="0" anchor="t">
            <a:spAutoFit/>
          </a:bodyPr>
          <a:lstStyle/>
          <a:p>
            <a:pPr algn="ctr">
              <a:lnSpc>
                <a:spcPts val="4200"/>
              </a:lnSpc>
              <a:spcBef>
                <a:spcPct val="0"/>
              </a:spcBef>
            </a:pPr>
            <a:r>
              <a:rPr lang="en-US" sz="3000" b="1">
                <a:solidFill>
                  <a:srgbClr val="307855"/>
                </a:solidFill>
                <a:latin typeface="Asap Bold"/>
                <a:ea typeface="Asap Bold"/>
                <a:cs typeface="Asap Bold"/>
                <a:sym typeface="Asap Bold"/>
              </a:rPr>
              <a:t>Dashboard 2</a:t>
            </a:r>
          </a:p>
        </p:txBody>
      </p:sp>
      <p:sp>
        <p:nvSpPr>
          <p:cNvPr id="9" name="Slide Number Placeholder 8">
            <a:extLst>
              <a:ext uri="{FF2B5EF4-FFF2-40B4-BE49-F238E27FC236}">
                <a16:creationId xmlns:a16="http://schemas.microsoft.com/office/drawing/2014/main" id="{01FB980A-87F8-1F94-5739-1D6FB8CB100E}"/>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53461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1361161">
            <a:off x="1982864" y="-2990357"/>
            <a:ext cx="19049800"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3615494"/>
            <a:ext cx="9249027"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a:ea typeface="Cabin Bold"/>
                <a:cs typeface="Cabin Bold"/>
                <a:sym typeface="Cabin Bold"/>
              </a:rPr>
              <a:t>Tổng</a:t>
            </a:r>
            <a:r>
              <a:rPr lang="en-US" sz="7000" b="1">
                <a:solidFill>
                  <a:srgbClr val="01003B"/>
                </a:solidFill>
                <a:latin typeface="Cabin Bold"/>
                <a:ea typeface="Cabin Bold"/>
                <a:cs typeface="Cabin Bold"/>
                <a:sym typeface="Cabin Bold"/>
              </a:rPr>
              <a:t> </a:t>
            </a:r>
            <a:r>
              <a:rPr lang="en-US" sz="7000" b="1" err="1">
                <a:solidFill>
                  <a:srgbClr val="01003B"/>
                </a:solidFill>
                <a:latin typeface="Cabin Bold"/>
                <a:ea typeface="Cabin Bold"/>
                <a:cs typeface="Cabin Bold"/>
                <a:sym typeface="Cabin Bold"/>
              </a:rPr>
              <a:t>kết</a:t>
            </a:r>
            <a:endParaRPr lang="en-US" sz="7000" b="1">
              <a:solidFill>
                <a:srgbClr val="01003B"/>
              </a:solidFill>
              <a:latin typeface="Cabin Bold"/>
              <a:ea typeface="Cabin Bold"/>
              <a:cs typeface="Cabin Bold"/>
              <a:sym typeface="Cabin Bold"/>
            </a:endParaRPr>
          </a:p>
        </p:txBody>
      </p:sp>
      <p:sp>
        <p:nvSpPr>
          <p:cNvPr id="15" name="TextBox 14">
            <a:extLst>
              <a:ext uri="{FF2B5EF4-FFF2-40B4-BE49-F238E27FC236}">
                <a16:creationId xmlns:a16="http://schemas.microsoft.com/office/drawing/2014/main" id="{4BF73945-EFB7-4B19-E514-9F8F67C3D4B4}"/>
              </a:ext>
            </a:extLst>
          </p:cNvPr>
          <p:cNvSpPr txBox="1"/>
          <p:nvPr/>
        </p:nvSpPr>
        <p:spPr>
          <a:xfrm>
            <a:off x="1028700" y="2877243"/>
            <a:ext cx="14544575" cy="7263527"/>
          </a:xfrm>
          <a:prstGeom prst="rect">
            <a:avLst/>
          </a:prstGeom>
          <a:noFill/>
        </p:spPr>
        <p:txBody>
          <a:bodyPr wrap="square" rtlCol="0">
            <a:spAutoFit/>
          </a:bodyPr>
          <a:lstStyle/>
          <a:p>
            <a:pPr algn="just"/>
            <a:r>
              <a:rPr lang="en-US" sz="2800" b="1" err="1"/>
              <a:t>Phân</a:t>
            </a:r>
            <a:r>
              <a:rPr lang="en-US" sz="2800" b="1"/>
              <a:t> </a:t>
            </a:r>
            <a:r>
              <a:rPr lang="en-US" sz="2800" b="1" err="1"/>
              <a:t>tích</a:t>
            </a:r>
            <a:endParaRPr lang="en-US" sz="2800" b="1"/>
          </a:p>
          <a:p>
            <a:pPr marL="457200" indent="-457200" algn="just">
              <a:buFont typeface="Arial" panose="020B0604020202020204" pitchFamily="34" charset="0"/>
              <a:buChar char="•"/>
            </a:pPr>
            <a:r>
              <a:rPr lang="en-US" sz="2800"/>
              <a:t>P</a:t>
            </a:r>
            <a:r>
              <a:rPr lang="vi-VN" sz="2800"/>
              <a:t>hân tích chi tiết về các xu hướng nghe nhạc trên nền tảng Spotify, tập trung vào các yếu tố như âm giai, nghệ sĩ, các thuộc tính âm nhạc (như danceability, energy, acousticness...), và xu hướng tiêu thụ nhạc qua các giai đoạn từ năm 1930 đến 2023. Các biểu đồ được sử dụng để so sánh sự phổ biến của các bài hát dựa trên những yếu tố này.</a:t>
            </a:r>
          </a:p>
          <a:p>
            <a:pPr algn="just"/>
            <a:r>
              <a:rPr lang="en-US" sz="2800" b="1" err="1"/>
              <a:t>Kết</a:t>
            </a:r>
            <a:r>
              <a:rPr lang="en-US" sz="2800" b="1"/>
              <a:t> </a:t>
            </a:r>
            <a:r>
              <a:rPr lang="en-US" sz="2800" b="1" err="1"/>
              <a:t>luận</a:t>
            </a:r>
            <a:r>
              <a:rPr lang="en-US" sz="2800" b="1"/>
              <a:t> :</a:t>
            </a:r>
            <a:endParaRPr lang="vi-VN" sz="2800" b="1"/>
          </a:p>
          <a:p>
            <a:pPr marL="457200" indent="-457200" algn="just">
              <a:buFont typeface="Arial" panose="020B0604020202020204" pitchFamily="34" charset="0"/>
              <a:buChar char="•"/>
            </a:pPr>
            <a:r>
              <a:rPr lang="vi-VN" sz="2800"/>
              <a:t>Người nghe có xu hướng ưa chuộng các bài hát có âm giai trưởng vào những năm sau 2000, phản ánh sự yêu thích những giai điệu vui tươi.</a:t>
            </a:r>
          </a:p>
          <a:p>
            <a:pPr marL="457200" indent="-457200" algn="just">
              <a:buFont typeface="Arial" panose="020B0604020202020204" pitchFamily="34" charset="0"/>
              <a:buChar char="•"/>
            </a:pPr>
            <a:r>
              <a:rPr lang="vi-VN" sz="2800"/>
              <a:t>Các bài hát solo chiếm ưu thế hơn so với các bài kết hợp nhiều nghệ sĩ.</a:t>
            </a:r>
          </a:p>
          <a:p>
            <a:pPr marL="457200" indent="-457200" algn="just">
              <a:buFont typeface="Arial" panose="020B0604020202020204" pitchFamily="34" charset="0"/>
              <a:buChar char="•"/>
            </a:pPr>
            <a:r>
              <a:rPr lang="vi-VN" sz="2800"/>
              <a:t>Các thuộc tính âm nhạc như mức độ năng lượng (energy) và khả năng nhảy (danceability) ảnh hưởng đến lượt nghe.</a:t>
            </a:r>
          </a:p>
          <a:p>
            <a:pPr marL="457200" indent="-457200" algn="just">
              <a:buFont typeface="Arial" panose="020B0604020202020204" pitchFamily="34" charset="0"/>
              <a:buChar char="•"/>
            </a:pPr>
            <a:r>
              <a:rPr lang="vi-VN" sz="2800"/>
              <a:t>Lượng nghe nhạc tăng đáng kể sau năm 2010 do sự bùng nổ của các nền tảng trực tuyến, đặc biệt là Spotify.</a:t>
            </a:r>
            <a:endParaRPr lang="en-US" sz="2800"/>
          </a:p>
          <a:p>
            <a:pPr algn="just"/>
            <a:r>
              <a:rPr lang="en-US" sz="2800" b="1" err="1"/>
              <a:t>Định</a:t>
            </a:r>
            <a:r>
              <a:rPr lang="en-US" sz="2800" b="1"/>
              <a:t> </a:t>
            </a:r>
            <a:r>
              <a:rPr lang="en-US" sz="2800" b="1" err="1"/>
              <a:t>hướng</a:t>
            </a:r>
            <a:r>
              <a:rPr lang="en-US" sz="2800" b="1"/>
              <a:t>:</a:t>
            </a:r>
            <a:endParaRPr lang="vi-VN" sz="2800" b="1"/>
          </a:p>
          <a:p>
            <a:pPr marL="457200" indent="-457200" algn="just">
              <a:buFont typeface="Arial" panose="020B0604020202020204" pitchFamily="34" charset="0"/>
              <a:buChar char="•"/>
            </a:pPr>
            <a:r>
              <a:rPr lang="en-US" sz="2800" err="1">
                <a:latin typeface="Arial" panose="020B0604020202020204" pitchFamily="34" charset="0"/>
                <a:cs typeface="Arial" panose="020B0604020202020204" pitchFamily="34" charset="0"/>
              </a:rPr>
              <a:t>Đề</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xuất các chiến lược quảng bá phù hợp cho các nhà sản xuất âm nhạc.</a:t>
            </a:r>
          </a:p>
          <a:p>
            <a:endParaRPr lang="en-US"/>
          </a:p>
        </p:txBody>
      </p:sp>
      <p:sp>
        <p:nvSpPr>
          <p:cNvPr id="7" name="Slide Number Placeholder 6">
            <a:extLst>
              <a:ext uri="{FF2B5EF4-FFF2-40B4-BE49-F238E27FC236}">
                <a16:creationId xmlns:a16="http://schemas.microsoft.com/office/drawing/2014/main" id="{48868033-FD54-B012-336D-D53291E9CB0A}"/>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92059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10" name="TextBox 10"/>
          <p:cNvSpPr txBox="1"/>
          <p:nvPr/>
        </p:nvSpPr>
        <p:spPr>
          <a:xfrm>
            <a:off x="412656" y="3392407"/>
            <a:ext cx="7994709" cy="1846659"/>
          </a:xfrm>
          <a:prstGeom prst="rect">
            <a:avLst/>
          </a:prstGeom>
        </p:spPr>
        <p:txBody>
          <a:bodyPr wrap="square" lIns="0" tIns="0" rIns="0" bIns="0" rtlCol="0" anchor="t">
            <a:spAutoFit/>
          </a:bodyPr>
          <a:lstStyle/>
          <a:p>
            <a:pPr>
              <a:lnSpc>
                <a:spcPts val="7200"/>
              </a:lnSpc>
            </a:pPr>
            <a:r>
              <a:rPr lang="en-US" sz="6000" b="1" err="1">
                <a:solidFill>
                  <a:srgbClr val="F8F8F8"/>
                </a:solidFill>
                <a:latin typeface="Cabin Bold"/>
                <a:ea typeface="Cabin Bold"/>
                <a:cs typeface="Cabin Bold"/>
                <a:sym typeface="Cabin Bold"/>
              </a:rPr>
              <a:t>Cảm</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ơn</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thầy</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và</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các</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bạn</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đã</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lắng</a:t>
            </a:r>
            <a:r>
              <a:rPr lang="en-US" sz="6000" b="1">
                <a:solidFill>
                  <a:srgbClr val="F8F8F8"/>
                </a:solidFill>
                <a:latin typeface="Cabin Bold"/>
                <a:ea typeface="Cabin Bold"/>
                <a:cs typeface="Cabin Bold"/>
                <a:sym typeface="Cabin Bold"/>
              </a:rPr>
              <a:t> </a:t>
            </a:r>
            <a:r>
              <a:rPr lang="en-US" sz="6000" b="1" err="1">
                <a:solidFill>
                  <a:srgbClr val="F8F8F8"/>
                </a:solidFill>
                <a:latin typeface="Cabin Bold"/>
                <a:ea typeface="Cabin Bold"/>
                <a:cs typeface="Cabin Bold"/>
                <a:sym typeface="Cabin Bold"/>
              </a:rPr>
              <a:t>nghe</a:t>
            </a:r>
            <a:r>
              <a:rPr lang="en-US" sz="6000" b="1">
                <a:solidFill>
                  <a:srgbClr val="F8F8F8"/>
                </a:solidFill>
                <a:latin typeface="Cabin Bold"/>
                <a:ea typeface="Cabin Bold"/>
                <a:cs typeface="Cabin Bold"/>
                <a:sym typeface="Cabin Bold"/>
              </a:rPr>
              <a:t> !</a:t>
            </a:r>
          </a:p>
        </p:txBody>
      </p:sp>
      <p:sp>
        <p:nvSpPr>
          <p:cNvPr id="5" name="Slide Number Placeholder 4">
            <a:extLst>
              <a:ext uri="{FF2B5EF4-FFF2-40B4-BE49-F238E27FC236}">
                <a16:creationId xmlns:a16="http://schemas.microsoft.com/office/drawing/2014/main" id="{4FEB7E7D-BFDC-56CB-2129-4A8C4F2723C6}"/>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10434">
            <a:off x="4952899" y="-1030947"/>
            <a:ext cx="18153055" cy="6128186"/>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20" name="Group 19">
            <a:extLst>
              <a:ext uri="{FF2B5EF4-FFF2-40B4-BE49-F238E27FC236}">
                <a16:creationId xmlns:a16="http://schemas.microsoft.com/office/drawing/2014/main" id="{4B374410-CB10-FE6D-F5FE-36A6877FD300}"/>
              </a:ext>
            </a:extLst>
          </p:cNvPr>
          <p:cNvGrpSpPr/>
          <p:nvPr/>
        </p:nvGrpSpPr>
        <p:grpSpPr>
          <a:xfrm>
            <a:off x="914400" y="956821"/>
            <a:ext cx="11978640" cy="7554592"/>
            <a:chOff x="1028700" y="1800918"/>
            <a:chExt cx="11978640" cy="7554592"/>
          </a:xfrm>
        </p:grpSpPr>
        <p:sp>
          <p:nvSpPr>
            <p:cNvPr id="4" name="TextBox 4"/>
            <p:cNvSpPr txBox="1"/>
            <p:nvPr/>
          </p:nvSpPr>
          <p:spPr>
            <a:xfrm>
              <a:off x="1028700" y="3615494"/>
              <a:ext cx="11544300"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panose="020B0604020202020204" charset="0"/>
                  <a:ea typeface="Cabin Bold"/>
                  <a:cs typeface="Arial" panose="020B0604020202020204" pitchFamily="34" charset="0"/>
                  <a:sym typeface="Cabin Bold"/>
                </a:rPr>
                <a:t>Tổng</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quan</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về</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dữ</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liệu</a:t>
              </a:r>
              <a:endParaRPr lang="en-US" sz="7000" b="1">
                <a:solidFill>
                  <a:srgbClr val="01003B"/>
                </a:solidFill>
                <a:latin typeface="Cabin Bold" panose="020B0604020202020204" charset="0"/>
                <a:ea typeface="Cabin Bold"/>
                <a:cs typeface="Arial" panose="020B0604020202020204" pitchFamily="34" charset="0"/>
                <a:sym typeface="Cabin Bold"/>
              </a:endParaRPr>
            </a:p>
          </p:txBody>
        </p:sp>
        <p:sp>
          <p:nvSpPr>
            <p:cNvPr id="15" name="TextBox 6">
              <a:extLst>
                <a:ext uri="{FF2B5EF4-FFF2-40B4-BE49-F238E27FC236}">
                  <a16:creationId xmlns:a16="http://schemas.microsoft.com/office/drawing/2014/main" id="{B02B03B8-F54D-3E0E-DCE0-2C4DCA8B61BD}"/>
                </a:ext>
              </a:extLst>
            </p:cNvPr>
            <p:cNvSpPr txBox="1"/>
            <p:nvPr/>
          </p:nvSpPr>
          <p:spPr>
            <a:xfrm>
              <a:off x="1028700" y="3544000"/>
              <a:ext cx="9249027" cy="485775"/>
            </a:xfrm>
            <a:prstGeom prst="rect">
              <a:avLst/>
            </a:prstGeom>
          </p:spPr>
          <p:txBody>
            <a:bodyPr lIns="0" tIns="0" rIns="0" bIns="0" rtlCol="0" anchor="t">
              <a:spAutoFit/>
            </a:bodyPr>
            <a:lstStyle/>
            <a:p>
              <a:pPr marL="0" lvl="0" indent="0" algn="l">
                <a:lnSpc>
                  <a:spcPts val="3840"/>
                </a:lnSpc>
                <a:spcBef>
                  <a:spcPct val="0"/>
                </a:spcBef>
              </a:pPr>
              <a:r>
                <a:rPr lang="en-US" sz="3200" b="1" err="1">
                  <a:solidFill>
                    <a:srgbClr val="307855"/>
                  </a:solidFill>
                  <a:latin typeface="Cabin Bold" panose="020B0604020202020204" charset="0"/>
                  <a:ea typeface="Cabin Bold"/>
                  <a:cs typeface="Cabin Bold"/>
                  <a:sym typeface="Cabin Bold"/>
                </a:rPr>
                <a:t>Giới</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thiệu</a:t>
              </a:r>
              <a:endParaRPr lang="en-US" sz="3200" b="1">
                <a:solidFill>
                  <a:srgbClr val="307855"/>
                </a:solidFill>
                <a:latin typeface="Cabin Bold" panose="020B0604020202020204" charset="0"/>
                <a:ea typeface="Cabin Bold"/>
                <a:cs typeface="Cabin Bold"/>
                <a:sym typeface="Cabin Bold"/>
              </a:endParaRPr>
            </a:p>
          </p:txBody>
        </p:sp>
        <p:sp>
          <p:nvSpPr>
            <p:cNvPr id="19" name="TextBox 18">
              <a:extLst>
                <a:ext uri="{FF2B5EF4-FFF2-40B4-BE49-F238E27FC236}">
                  <a16:creationId xmlns:a16="http://schemas.microsoft.com/office/drawing/2014/main" id="{1B85D8C5-7C76-FA4B-A77C-1566B1A039DB}"/>
                </a:ext>
              </a:extLst>
            </p:cNvPr>
            <p:cNvSpPr txBox="1"/>
            <p:nvPr/>
          </p:nvSpPr>
          <p:spPr>
            <a:xfrm>
              <a:off x="1143000" y="4466992"/>
              <a:ext cx="11864340" cy="4888518"/>
            </a:xfrm>
            <a:prstGeom prst="rect">
              <a:avLst/>
            </a:prstGeom>
            <a:noFill/>
          </p:spPr>
          <p:txBody>
            <a:bodyPr wrap="square">
              <a:spAutoFit/>
            </a:bodyPr>
            <a:lstStyle/>
            <a:p>
              <a:pPr marL="457200" indent="-457200" algn="just">
                <a:lnSpc>
                  <a:spcPts val="3359"/>
                </a:lnSpc>
                <a:buFont typeface="Arial" panose="020B0604020202020204" pitchFamily="34" charset="0"/>
                <a:buChar char="•"/>
              </a:pPr>
              <a:r>
                <a:rPr lang="vi-VN" sz="3000"/>
                <a:t>Bộ dữ liệu cung cấp cái nhìn toàn diện về các bài hát được nghe nhiều nhất trên Spotify</a:t>
              </a:r>
              <a:r>
                <a:rPr lang="en-US" sz="3000"/>
                <a:t> </a:t>
              </a:r>
              <a:r>
                <a:rPr lang="en-US" sz="3000" err="1"/>
                <a:t>đến</a:t>
              </a:r>
              <a:r>
                <a:rPr lang="en-US" sz="3000"/>
                <a:t> </a:t>
              </a:r>
              <a:r>
                <a:rPr lang="en-US" sz="3000" err="1"/>
                <a:t>năm</a:t>
              </a:r>
              <a:r>
                <a:rPr lang="en-US" sz="3000"/>
                <a:t> 2023</a:t>
              </a:r>
              <a:r>
                <a:rPr lang="vi-VN" sz="3000"/>
                <a:t>. </a:t>
              </a:r>
              <a:endParaRPr lang="en-US" sz="3000"/>
            </a:p>
            <a:p>
              <a:pPr marL="457200" indent="-457200" algn="just">
                <a:lnSpc>
                  <a:spcPts val="3359"/>
                </a:lnSpc>
                <a:buFont typeface="Arial" panose="020B0604020202020204" pitchFamily="34" charset="0"/>
                <a:buChar char="•"/>
              </a:pPr>
              <a:endParaRPr lang="en-US" sz="3000"/>
            </a:p>
            <a:p>
              <a:pPr marL="457200" indent="-457200" algn="just">
                <a:lnSpc>
                  <a:spcPts val="3359"/>
                </a:lnSpc>
                <a:buFont typeface="Arial" panose="020B0604020202020204" pitchFamily="34" charset="0"/>
                <a:buChar char="•"/>
              </a:pPr>
              <a:r>
                <a:rPr lang="vi-VN" sz="3000"/>
                <a:t>Thông tin còn được bổ sung từ các nền tảng khác như Apple Music, Deezer và Shazam, mang lại cái nhìn đa chiều hơn.</a:t>
              </a:r>
              <a:endParaRPr lang="en-US" sz="3000"/>
            </a:p>
            <a:p>
              <a:pPr algn="just">
                <a:lnSpc>
                  <a:spcPts val="3359"/>
                </a:lnSpc>
              </a:pPr>
              <a:endParaRPr lang="en-US" sz="3000"/>
            </a:p>
            <a:p>
              <a:pPr marL="457200" indent="-457200" algn="just">
                <a:lnSpc>
                  <a:spcPts val="3359"/>
                </a:lnSpc>
                <a:buFont typeface="Arial" panose="020B0604020202020204" pitchFamily="34" charset="0"/>
                <a:buChar char="•"/>
              </a:pPr>
              <a:endParaRPr lang="en-US" sz="3000"/>
            </a:p>
            <a:p>
              <a:pPr marL="457200" indent="-457200" algn="just">
                <a:lnSpc>
                  <a:spcPts val="3359"/>
                </a:lnSpc>
                <a:buFont typeface="Arial" panose="020B0604020202020204" pitchFamily="34" charset="0"/>
                <a:buChar char="•"/>
              </a:pPr>
              <a:r>
                <a:rPr lang="en-US" sz="3000">
                  <a:latin typeface="Arial" panose="020B0604020202020204" pitchFamily="34" charset="0"/>
                  <a:cs typeface="Arial" panose="020B0604020202020204" pitchFamily="34" charset="0"/>
                </a:rPr>
                <a:t>Nhu </a:t>
              </a:r>
              <a:r>
                <a:rPr lang="en-US" sz="3000" err="1">
                  <a:latin typeface="Arial" panose="020B0604020202020204" pitchFamily="34" charset="0"/>
                  <a:cs typeface="Arial" panose="020B0604020202020204" pitchFamily="34" charset="0"/>
                </a:rPr>
                <a:t>cầu</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nghe</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nhạc</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giải</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trí</a:t>
              </a:r>
              <a:r>
                <a:rPr lang="en-US" sz="3000">
                  <a:latin typeface="Arial" panose="020B0604020202020204" pitchFamily="34" charset="0"/>
                  <a:cs typeface="Arial" panose="020B0604020202020204" pitchFamily="34" charset="0"/>
                </a:rPr>
                <a:t>. </a:t>
              </a:r>
            </a:p>
            <a:p>
              <a:pPr marL="457200" indent="-457200" algn="just">
                <a:lnSpc>
                  <a:spcPts val="3359"/>
                </a:lnSpc>
                <a:buFont typeface="Arial" panose="020B0604020202020204" pitchFamily="34" charset="0"/>
                <a:buChar char="•"/>
              </a:pPr>
              <a:endParaRPr lang="en-US" sz="3000">
                <a:latin typeface="Arial" panose="020B0604020202020204" pitchFamily="34" charset="0"/>
                <a:cs typeface="Arial" panose="020B0604020202020204" pitchFamily="34" charset="0"/>
              </a:endParaRPr>
            </a:p>
            <a:p>
              <a:pPr marL="457200" indent="-457200" algn="just">
                <a:lnSpc>
                  <a:spcPts val="3359"/>
                </a:lnSpc>
                <a:buFont typeface="Arial" panose="020B0604020202020204" pitchFamily="34" charset="0"/>
                <a:buChar char="•"/>
              </a:pPr>
              <a:r>
                <a:rPr lang="vi-VN" sz="3000">
                  <a:latin typeface="Arial" panose="020B0604020202020204" pitchFamily="34" charset="0"/>
                  <a:cs typeface="Arial" panose="020B0604020202020204" pitchFamily="34" charset="0"/>
                </a:rPr>
                <a:t>Bộ dữ liệu</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phù</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hợp</a:t>
              </a:r>
              <a:r>
                <a:rPr lang="en-US" sz="3000">
                  <a:latin typeface="Arial" panose="020B0604020202020204" pitchFamily="34" charset="0"/>
                  <a:cs typeface="Arial" panose="020B0604020202020204" pitchFamily="34" charset="0"/>
                </a:rPr>
                <a:t> </a:t>
              </a:r>
              <a:r>
                <a:rPr lang="en-US" sz="3000" err="1">
                  <a:latin typeface="Arial" panose="020B0604020202020204" pitchFamily="34" charset="0"/>
                  <a:cs typeface="Arial" panose="020B0604020202020204" pitchFamily="34" charset="0"/>
                </a:rPr>
                <a:t>để</a:t>
              </a:r>
              <a:r>
                <a:rPr lang="en-US" sz="3000">
                  <a:latin typeface="Arial" panose="020B0604020202020204" pitchFamily="34" charset="0"/>
                  <a:cs typeface="Arial" panose="020B0604020202020204" pitchFamily="34" charset="0"/>
                </a:rPr>
                <a:t> </a:t>
              </a:r>
              <a:r>
                <a:rPr lang="vi-VN" sz="3000">
                  <a:latin typeface="Arial" panose="020B0604020202020204" pitchFamily="34" charset="0"/>
                  <a:cs typeface="Arial" panose="020B0604020202020204" pitchFamily="34" charset="0"/>
                </a:rPr>
                <a:t>nghiên cứu xu hướng âm nhạc và các đặc điểm nổi bật của những bài hát phổ biến.</a:t>
              </a:r>
              <a:endParaRPr lang="en-US" sz="3000" b="1">
                <a:solidFill>
                  <a:srgbClr val="01003B"/>
                </a:solidFill>
                <a:latin typeface="Arial" panose="020B0604020202020204" pitchFamily="34" charset="0"/>
                <a:ea typeface="Asap Semi-Bold"/>
                <a:cs typeface="Arial" panose="020B0604020202020204" pitchFamily="34" charset="0"/>
                <a:sym typeface="Asap Semi-Bold"/>
              </a:endParaRPr>
            </a:p>
          </p:txBody>
        </p:sp>
      </p:grpSp>
      <p:sp>
        <p:nvSpPr>
          <p:cNvPr id="6" name="TextBox 6">
            <a:extLst>
              <a:ext uri="{FF2B5EF4-FFF2-40B4-BE49-F238E27FC236}">
                <a16:creationId xmlns:a16="http://schemas.microsoft.com/office/drawing/2014/main" id="{639C7DE8-F613-FE0F-12CD-DA48B784CBF4}"/>
              </a:ext>
            </a:extLst>
          </p:cNvPr>
          <p:cNvSpPr txBox="1"/>
          <p:nvPr/>
        </p:nvSpPr>
        <p:spPr>
          <a:xfrm>
            <a:off x="914399" y="5915650"/>
            <a:ext cx="9249027" cy="485775"/>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307855"/>
                </a:solidFill>
                <a:latin typeface="Cabin Bold" panose="020B0604020202020204" charset="0"/>
                <a:ea typeface="Cabin Bold"/>
                <a:cs typeface="Cabin Bold"/>
                <a:sym typeface="Cabin Bold"/>
              </a:rPr>
              <a:t>Lý do </a:t>
            </a:r>
            <a:r>
              <a:rPr lang="en-US" sz="3200" b="1" err="1">
                <a:solidFill>
                  <a:srgbClr val="307855"/>
                </a:solidFill>
                <a:latin typeface="Cabin Bold" panose="020B0604020202020204" charset="0"/>
                <a:ea typeface="Cabin Bold"/>
                <a:cs typeface="Cabin Bold"/>
                <a:sym typeface="Cabin Bold"/>
              </a:rPr>
              <a:t>chọn</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đề</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tài</a:t>
            </a:r>
            <a:endParaRPr lang="en-US" sz="3200" b="1">
              <a:solidFill>
                <a:srgbClr val="307855"/>
              </a:solidFill>
              <a:latin typeface="Cabin Bold" panose="020B0604020202020204" charset="0"/>
              <a:ea typeface="Cabin Bold"/>
              <a:cs typeface="Cabin Bold"/>
              <a:sym typeface="Cabin Bold"/>
            </a:endParaRPr>
          </a:p>
        </p:txBody>
      </p:sp>
      <p:sp>
        <p:nvSpPr>
          <p:cNvPr id="9" name="Slide Number Placeholder 8">
            <a:extLst>
              <a:ext uri="{FF2B5EF4-FFF2-40B4-BE49-F238E27FC236}">
                <a16:creationId xmlns:a16="http://schemas.microsoft.com/office/drawing/2014/main" id="{99047F6C-3B5D-AB4C-0CDD-FF33B40E175B}"/>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9177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65283">
            <a:off x="6534612" y="1206150"/>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18" name="Group 17">
            <a:extLst>
              <a:ext uri="{FF2B5EF4-FFF2-40B4-BE49-F238E27FC236}">
                <a16:creationId xmlns:a16="http://schemas.microsoft.com/office/drawing/2014/main" id="{83EB61DD-18AE-AB95-11F7-F829C058715A}"/>
              </a:ext>
            </a:extLst>
          </p:cNvPr>
          <p:cNvGrpSpPr/>
          <p:nvPr/>
        </p:nvGrpSpPr>
        <p:grpSpPr>
          <a:xfrm>
            <a:off x="1028700" y="843603"/>
            <a:ext cx="11864340" cy="9292290"/>
            <a:chOff x="998220" y="1800918"/>
            <a:chExt cx="11864340" cy="9292290"/>
          </a:xfrm>
        </p:grpSpPr>
        <p:sp>
          <p:nvSpPr>
            <p:cNvPr id="4" name="TextBox 4"/>
            <p:cNvSpPr txBox="1"/>
            <p:nvPr/>
          </p:nvSpPr>
          <p:spPr>
            <a:xfrm>
              <a:off x="1028700" y="3615494"/>
              <a:ext cx="11544300"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panose="020B0604020202020204" charset="0"/>
                  <a:ea typeface="Cabin Bold"/>
                  <a:cs typeface="Arial" panose="020B0604020202020204" pitchFamily="34" charset="0"/>
                  <a:sym typeface="Cabin Bold"/>
                </a:rPr>
                <a:t>Tổng</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quan</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về</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dữ</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liệu</a:t>
              </a:r>
              <a:endParaRPr lang="en-US" sz="7000" b="1">
                <a:solidFill>
                  <a:srgbClr val="01003B"/>
                </a:solidFill>
                <a:latin typeface="Cabin Bold" panose="020B0604020202020204" charset="0"/>
                <a:ea typeface="Cabin Bold"/>
                <a:cs typeface="Arial" panose="020B0604020202020204" pitchFamily="34" charset="0"/>
                <a:sym typeface="Cabin Bold"/>
              </a:endParaRPr>
            </a:p>
          </p:txBody>
        </p:sp>
        <p:sp>
          <p:nvSpPr>
            <p:cNvPr id="15" name="TextBox 6">
              <a:extLst>
                <a:ext uri="{FF2B5EF4-FFF2-40B4-BE49-F238E27FC236}">
                  <a16:creationId xmlns:a16="http://schemas.microsoft.com/office/drawing/2014/main" id="{B02B03B8-F54D-3E0E-DCE0-2C4DCA8B61BD}"/>
                </a:ext>
              </a:extLst>
            </p:cNvPr>
            <p:cNvSpPr txBox="1"/>
            <p:nvPr/>
          </p:nvSpPr>
          <p:spPr>
            <a:xfrm>
              <a:off x="998220" y="3371068"/>
              <a:ext cx="9249027" cy="974626"/>
            </a:xfrm>
            <a:prstGeom prst="rect">
              <a:avLst/>
            </a:prstGeom>
          </p:spPr>
          <p:txBody>
            <a:bodyPr lIns="0" tIns="0" rIns="0" bIns="0" rtlCol="0" anchor="t">
              <a:spAutoFit/>
            </a:bodyPr>
            <a:lstStyle/>
            <a:p>
              <a:pPr marL="0" lvl="0" indent="0" algn="l">
                <a:lnSpc>
                  <a:spcPts val="3840"/>
                </a:lnSpc>
                <a:spcBef>
                  <a:spcPct val="0"/>
                </a:spcBef>
              </a:pPr>
              <a:r>
                <a:rPr lang="en-US" sz="3200" b="1" err="1">
                  <a:solidFill>
                    <a:srgbClr val="307855"/>
                  </a:solidFill>
                  <a:latin typeface="Cabin Bold" panose="020B0604020202020204" charset="0"/>
                  <a:ea typeface="Cabin Bold"/>
                  <a:cs typeface="Cabin Bold"/>
                  <a:sym typeface="Cabin Bold"/>
                </a:rPr>
                <a:t>Các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thuộc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tính</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của</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bộ</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dữ</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liệu</a:t>
              </a:r>
              <a:endParaRPr lang="en-US" sz="3200" b="1">
                <a:solidFill>
                  <a:srgbClr val="307855"/>
                </a:solidFill>
                <a:latin typeface="Cabin Bold" panose="020B0604020202020204" charset="0"/>
                <a:ea typeface="Cabin Bold"/>
                <a:cs typeface="Cabin Bold"/>
                <a:sym typeface="Cabin Bold"/>
              </a:endParaRPr>
            </a:p>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7" name="TextBox 6">
              <a:extLst>
                <a:ext uri="{FF2B5EF4-FFF2-40B4-BE49-F238E27FC236}">
                  <a16:creationId xmlns:a16="http://schemas.microsoft.com/office/drawing/2014/main" id="{3F89A04A-DB7B-F3F9-D562-C152966347B8}"/>
                </a:ext>
              </a:extLst>
            </p:cNvPr>
            <p:cNvSpPr txBox="1"/>
            <p:nvPr/>
          </p:nvSpPr>
          <p:spPr>
            <a:xfrm>
              <a:off x="998220" y="4152847"/>
              <a:ext cx="11864340" cy="6940361"/>
            </a:xfrm>
            <a:prstGeom prst="rect">
              <a:avLst/>
            </a:prstGeom>
            <a:noFill/>
          </p:spPr>
          <p:txBody>
            <a:bodyPr wrap="square">
              <a:spAutoFit/>
            </a:bodyPr>
            <a:lstStyle/>
            <a:p>
              <a:pPr algn="just">
                <a:lnSpc>
                  <a:spcPct val="150000"/>
                </a:lnSpc>
              </a:pPr>
              <a:r>
                <a:rPr lang="en-US" sz="3000" b="1">
                  <a:solidFill>
                    <a:srgbClr val="01003B"/>
                  </a:solidFill>
                  <a:latin typeface="Arial" panose="020B0604020202020204" pitchFamily="34" charset="0"/>
                  <a:ea typeface="Asap Semi-Bold"/>
                  <a:cs typeface="Arial" panose="020B0604020202020204" pitchFamily="34" charset="0"/>
                  <a:sym typeface="Asap Semi-Bold"/>
                </a:rPr>
                <a:t>Thông tin </a:t>
              </a:r>
              <a:r>
                <a:rPr lang="en-US" sz="3000" b="1" err="1">
                  <a:solidFill>
                    <a:srgbClr val="01003B"/>
                  </a:solidFill>
                  <a:latin typeface="Arial" panose="020B0604020202020204" pitchFamily="34" charset="0"/>
                  <a:ea typeface="Asap Semi-Bold"/>
                  <a:cs typeface="Arial" panose="020B0604020202020204" pitchFamily="34" charset="0"/>
                  <a:sym typeface="Asap Semi-Bold"/>
                </a:rPr>
                <a:t>cơ</a:t>
              </a:r>
              <a:r>
                <a:rPr lang="en-US" sz="3000" b="1">
                  <a:solidFill>
                    <a:srgbClr val="01003B"/>
                  </a:solidFill>
                  <a:latin typeface="Arial" panose="020B0604020202020204" pitchFamily="34" charset="0"/>
                  <a:ea typeface="Asap Semi-Bold"/>
                  <a:cs typeface="Arial" panose="020B0604020202020204" pitchFamily="34" charset="0"/>
                  <a:sym typeface="Asap Semi-Bold"/>
                </a:rPr>
                <a:t> </a:t>
              </a:r>
              <a:r>
                <a:rPr lang="en-US" sz="3000" b="1" err="1">
                  <a:solidFill>
                    <a:srgbClr val="01003B"/>
                  </a:solidFill>
                  <a:latin typeface="Arial" panose="020B0604020202020204" pitchFamily="34" charset="0"/>
                  <a:ea typeface="Asap Semi-Bold"/>
                  <a:cs typeface="Arial" panose="020B0604020202020204" pitchFamily="34" charset="0"/>
                  <a:sym typeface="Asap Semi-Bold"/>
                </a:rPr>
                <a:t>bản</a:t>
              </a:r>
              <a:r>
                <a:rPr lang="en-US" sz="3000" b="1">
                  <a:solidFill>
                    <a:srgbClr val="01003B"/>
                  </a:solidFill>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Tên</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bài</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tính</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Tên</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các</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nghệ</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sĩ</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tính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tên</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các</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nghệ</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sĩ</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tham</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gia</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bài</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hát</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Số</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nghệ</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sĩ</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Số</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nghệ</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sĩ</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tham</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gia</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vào</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bài</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hát</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Ngày</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hành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tháng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hành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năm</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hành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 Chi </a:t>
              </a:r>
              <a:r>
                <a:rPr lang="en-US" sz="3000" err="1">
                  <a:latin typeface="Arial" panose="020B0604020202020204" pitchFamily="34" charset="0"/>
                  <a:ea typeface="Asap Semi-Bold"/>
                  <a:cs typeface="Arial" panose="020B0604020202020204" pitchFamily="34" charset="0"/>
                  <a:sym typeface="Asap Semi-Bold"/>
                </a:rPr>
                <a:t>tiết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ngày</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hành</a:t>
              </a:r>
              <a:endParaRPr lang="en-US" sz="3000">
                <a:latin typeface="Arial" panose="020B0604020202020204" pitchFamily="34" charset="0"/>
                <a:ea typeface="Asap Semi-Bold"/>
                <a:cs typeface="Arial" panose="020B0604020202020204" pitchFamily="34" charset="0"/>
                <a:sym typeface="Asap Semi-Bold"/>
              </a:endParaRPr>
            </a:p>
            <a:p>
              <a:pPr marL="457200" indent="-457200" algn="just">
                <a:lnSpc>
                  <a:spcPct val="150000"/>
                </a:lnSpc>
                <a:buFont typeface="Arial" panose="020B0604020202020204" pitchFamily="34" charset="0"/>
                <a:buChar char="•"/>
              </a:pPr>
              <a:endParaRPr lang="en-US" sz="3000" b="1">
                <a:latin typeface="Arial" panose="020B0604020202020204" pitchFamily="34" charset="0"/>
                <a:ea typeface="Asap Semi-Bold"/>
                <a:cs typeface="Arial" panose="020B0604020202020204" pitchFamily="34" charset="0"/>
                <a:sym typeface="Asap Semi-Bold"/>
              </a:endParaRPr>
            </a:p>
            <a:p>
              <a:pPr marL="457200" indent="-457200" algn="just">
                <a:lnSpc>
                  <a:spcPts val="3359"/>
                </a:lnSpc>
                <a:buFont typeface="Arial" panose="020B0604020202020204" pitchFamily="34" charset="0"/>
                <a:buChar char="•"/>
              </a:pPr>
              <a:endParaRPr lang="en-US" sz="3000" b="1">
                <a:latin typeface="Arial" panose="020B0604020202020204" pitchFamily="34" charset="0"/>
                <a:ea typeface="Asap Semi-Bold"/>
                <a:cs typeface="Arial" panose="020B0604020202020204" pitchFamily="34" charset="0"/>
                <a:sym typeface="Asap Semi-Bold"/>
              </a:endParaRPr>
            </a:p>
            <a:p>
              <a:pPr marL="457200" indent="-457200" algn="just">
                <a:lnSpc>
                  <a:spcPts val="3359"/>
                </a:lnSpc>
                <a:buFont typeface="Arial" panose="020B0604020202020204" pitchFamily="34" charset="0"/>
                <a:buChar char="•"/>
              </a:pPr>
              <a:endParaRPr lang="en-US" sz="3000" b="1">
                <a:latin typeface="Cabin Bold" panose="020B0604020202020204" charset="0"/>
                <a:ea typeface="Asap Semi-Bold"/>
                <a:cs typeface="Asap Semi-Bold"/>
                <a:sym typeface="Asap Semi-Bold"/>
              </a:endParaRPr>
            </a:p>
            <a:p>
              <a:pPr marL="457200" indent="-457200" algn="just">
                <a:lnSpc>
                  <a:spcPts val="3359"/>
                </a:lnSpc>
                <a:buFont typeface="Arial" panose="020B0604020202020204" pitchFamily="34" charset="0"/>
                <a:buChar char="•"/>
              </a:pPr>
              <a:endParaRPr lang="en-US" sz="3000" b="1">
                <a:solidFill>
                  <a:srgbClr val="01003B"/>
                </a:solidFill>
                <a:latin typeface="Cabin Bold" panose="020B0604020202020204" charset="0"/>
                <a:ea typeface="Asap Semi-Bold"/>
                <a:cs typeface="Asap Semi-Bold"/>
                <a:sym typeface="Asap Semi-Bold"/>
              </a:endParaRPr>
            </a:p>
          </p:txBody>
        </p:sp>
      </p:grpSp>
      <p:sp>
        <p:nvSpPr>
          <p:cNvPr id="9" name="Slide Number Placeholder 8">
            <a:extLst>
              <a:ext uri="{FF2B5EF4-FFF2-40B4-BE49-F238E27FC236}">
                <a16:creationId xmlns:a16="http://schemas.microsoft.com/office/drawing/2014/main" id="{8FDC92E9-6B3C-8DC0-930D-CFC87A39F852}"/>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815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15644">
            <a:off x="8282158" y="4529522"/>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5" name="Group 4">
            <a:extLst>
              <a:ext uri="{FF2B5EF4-FFF2-40B4-BE49-F238E27FC236}">
                <a16:creationId xmlns:a16="http://schemas.microsoft.com/office/drawing/2014/main" id="{93A6E826-7526-25CB-2F92-AF8C7EC8DFA2}"/>
              </a:ext>
            </a:extLst>
          </p:cNvPr>
          <p:cNvGrpSpPr/>
          <p:nvPr/>
        </p:nvGrpSpPr>
        <p:grpSpPr>
          <a:xfrm>
            <a:off x="838200" y="956821"/>
            <a:ext cx="11864340" cy="8853633"/>
            <a:chOff x="998220" y="1800918"/>
            <a:chExt cx="11864340" cy="8853633"/>
          </a:xfrm>
        </p:grpSpPr>
        <p:sp>
          <p:nvSpPr>
            <p:cNvPr id="4" name="TextBox 4"/>
            <p:cNvSpPr txBox="1"/>
            <p:nvPr/>
          </p:nvSpPr>
          <p:spPr>
            <a:xfrm>
              <a:off x="1028700" y="3615494"/>
              <a:ext cx="11544300"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panose="020B0604020202020204" charset="0"/>
                  <a:ea typeface="Cabin Bold"/>
                  <a:cs typeface="Arial" panose="020B0604020202020204" pitchFamily="34" charset="0"/>
                  <a:sym typeface="Cabin Bold"/>
                </a:rPr>
                <a:t>Tổng</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quan</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về</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dữ</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liệu</a:t>
              </a:r>
              <a:endParaRPr lang="en-US" sz="7000" b="1">
                <a:solidFill>
                  <a:srgbClr val="01003B"/>
                </a:solidFill>
                <a:latin typeface="Cabin Bold" panose="020B0604020202020204" charset="0"/>
                <a:ea typeface="Cabin Bold"/>
                <a:cs typeface="Arial" panose="020B0604020202020204" pitchFamily="34" charset="0"/>
                <a:sym typeface="Cabin Bold"/>
              </a:endParaRPr>
            </a:p>
          </p:txBody>
        </p:sp>
        <p:sp>
          <p:nvSpPr>
            <p:cNvPr id="15" name="TextBox 6">
              <a:extLst>
                <a:ext uri="{FF2B5EF4-FFF2-40B4-BE49-F238E27FC236}">
                  <a16:creationId xmlns:a16="http://schemas.microsoft.com/office/drawing/2014/main" id="{B02B03B8-F54D-3E0E-DCE0-2C4DCA8B61BD}"/>
                </a:ext>
              </a:extLst>
            </p:cNvPr>
            <p:cNvSpPr txBox="1"/>
            <p:nvPr/>
          </p:nvSpPr>
          <p:spPr>
            <a:xfrm>
              <a:off x="998220" y="2970396"/>
              <a:ext cx="9249027" cy="974626"/>
            </a:xfrm>
            <a:prstGeom prst="rect">
              <a:avLst/>
            </a:prstGeom>
          </p:spPr>
          <p:txBody>
            <a:bodyPr lIns="0" tIns="0" rIns="0" bIns="0" rtlCol="0" anchor="t">
              <a:spAutoFit/>
            </a:bodyPr>
            <a:lstStyle/>
            <a:p>
              <a:pPr marL="0" lvl="0" indent="0" algn="l">
                <a:lnSpc>
                  <a:spcPts val="3840"/>
                </a:lnSpc>
                <a:spcBef>
                  <a:spcPct val="0"/>
                </a:spcBef>
              </a:pPr>
              <a:r>
                <a:rPr lang="en-US" sz="3200" b="1" err="1">
                  <a:solidFill>
                    <a:srgbClr val="307855"/>
                  </a:solidFill>
                  <a:latin typeface="Cabin Bold" panose="020B0604020202020204" charset="0"/>
                  <a:ea typeface="Cabin Bold"/>
                  <a:cs typeface="Cabin Bold"/>
                  <a:sym typeface="Cabin Bold"/>
                </a:rPr>
                <a:t>Các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thuộc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tính</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của</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bộ</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dữ</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liệu</a:t>
              </a:r>
              <a:endParaRPr lang="en-US" sz="3200" b="1">
                <a:solidFill>
                  <a:srgbClr val="307855"/>
                </a:solidFill>
                <a:latin typeface="Cabin Bold" panose="020B0604020202020204" charset="0"/>
                <a:ea typeface="Cabin Bold"/>
                <a:cs typeface="Cabin Bold"/>
                <a:sym typeface="Cabin Bold"/>
              </a:endParaRPr>
            </a:p>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7" name="TextBox 6">
              <a:extLst>
                <a:ext uri="{FF2B5EF4-FFF2-40B4-BE49-F238E27FC236}">
                  <a16:creationId xmlns:a16="http://schemas.microsoft.com/office/drawing/2014/main" id="{3F89A04A-DB7B-F3F9-D562-C152966347B8}"/>
                </a:ext>
              </a:extLst>
            </p:cNvPr>
            <p:cNvSpPr txBox="1"/>
            <p:nvPr/>
          </p:nvSpPr>
          <p:spPr>
            <a:xfrm>
              <a:off x="998220" y="3457709"/>
              <a:ext cx="11864340" cy="7196842"/>
            </a:xfrm>
            <a:prstGeom prst="rect">
              <a:avLst/>
            </a:prstGeom>
            <a:noFill/>
          </p:spPr>
          <p:txBody>
            <a:bodyPr wrap="square">
              <a:spAutoFit/>
            </a:bodyPr>
            <a:lstStyle/>
            <a:p>
              <a:pPr algn="just">
                <a:lnSpc>
                  <a:spcPct val="150000"/>
                </a:lnSpc>
              </a:pPr>
              <a:r>
                <a:rPr lang="en-US" sz="3000" b="1" err="1">
                  <a:solidFill>
                    <a:srgbClr val="01003B"/>
                  </a:solidFill>
                  <a:latin typeface="Cabin Bold" panose="020B0604020202020204" charset="0"/>
                  <a:ea typeface="Asap Semi-Bold"/>
                  <a:cs typeface="Asap Semi-Bold"/>
                  <a:sym typeface="Asap Semi-Bold"/>
                </a:rPr>
                <a:t>Chỉ</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số</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về</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lượt</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nghe</a:t>
              </a:r>
              <a:endParaRPr lang="en-US" sz="3000" b="1">
                <a:solidFill>
                  <a:srgbClr val="01003B"/>
                </a:solidFill>
                <a:latin typeface="Cabin Bold" panose="020B0604020202020204" charset="0"/>
                <a:ea typeface="Asap Semi-Bold"/>
                <a:cs typeface="Asap Semi-Bold"/>
                <a:sym typeface="Asap Semi-Bold"/>
              </a:endParaRP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danh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sách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Spotify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vi-VN" sz="3000">
                  <a:latin typeface="Arial" panose="020B0604020202020204" pitchFamily="34" charset="0"/>
                  <a:ea typeface="Asap Semi-Bold"/>
                  <a:cs typeface="Arial" panose="020B0604020202020204" pitchFamily="34" charset="0"/>
                  <a:sym typeface="Asap Semi-Bold"/>
                </a:rPr>
                <a:t>Có trong bao nhiêu Bảng xếp hạng Spotify</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vi-VN" sz="3000">
                  <a:latin typeface="Arial" panose="020B0604020202020204" pitchFamily="34" charset="0"/>
                  <a:ea typeface="Asap Semi-Bold"/>
                  <a:cs typeface="Arial" panose="020B0604020202020204" pitchFamily="34" charset="0"/>
                  <a:sym typeface="Asap Semi-Bold"/>
                </a:rPr>
                <a:t>Số lượt nghe (lượt)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danh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sách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Apple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xếp</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hạng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Apple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danh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sách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phát</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Deezer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xếp</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hạng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Deezer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ct val="150000"/>
                </a:lnSpc>
                <a:buFont typeface="Arial" panose="020B0604020202020204" pitchFamily="34" charset="0"/>
                <a:buChar char="•"/>
              </a:pPr>
              <a:r>
                <a:rPr lang="en-US" sz="3000" err="1">
                  <a:latin typeface="Arial" panose="020B0604020202020204" pitchFamily="34" charset="0"/>
                  <a:ea typeface="Asap Semi-Bold"/>
                  <a:cs typeface="Arial" panose="020B0604020202020204" pitchFamily="34" charset="0"/>
                  <a:sym typeface="Asap Semi-Bold"/>
                </a:rPr>
                <a:t>Có</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trong</a:t>
              </a:r>
              <a:r>
                <a:rPr lang="en-US" sz="3000">
                  <a:latin typeface="Arial" panose="020B0604020202020204" pitchFamily="34" charset="0"/>
                  <a:ea typeface="Asap Semi-Bold"/>
                  <a:cs typeface="Arial" panose="020B0604020202020204" pitchFamily="34" charset="0"/>
                  <a:sym typeface="Asap Semi-Bold"/>
                </a:rPr>
                <a:t> bao </a:t>
              </a:r>
              <a:r>
                <a:rPr lang="en-US" sz="3000" err="1">
                  <a:latin typeface="Arial" panose="020B0604020202020204" pitchFamily="34" charset="0"/>
                  <a:ea typeface="Asap Semi-Bold"/>
                  <a:cs typeface="Arial" panose="020B0604020202020204" pitchFamily="34" charset="0"/>
                  <a:sym typeface="Asap Semi-Bold"/>
                </a:rPr>
                <a:t>nhiêu</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bảng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xếp</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hạng</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của</a:t>
              </a:r>
              <a:r>
                <a:rPr lang="en-US" sz="3000">
                  <a:latin typeface="Arial" panose="020B0604020202020204" pitchFamily="34" charset="0"/>
                  <a:ea typeface="Asap Semi-Bold"/>
                  <a:cs typeface="Arial" panose="020B0604020202020204" pitchFamily="34" charset="0"/>
                  <a:sym typeface="Asap Semi-Bold"/>
                </a:rPr>
                <a:t> Shazam (</a:t>
              </a:r>
              <a:r>
                <a:rPr lang="en-US" sz="3000" err="1">
                  <a:latin typeface="Arial" panose="020B0604020202020204" pitchFamily="34" charset="0"/>
                  <a:ea typeface="Asap Semi-Bold"/>
                  <a:cs typeface="Arial" panose="020B0604020202020204" pitchFamily="34" charset="0"/>
                  <a:sym typeface="Asap Semi-Bold"/>
                </a:rPr>
                <a:t>định</a:t>
              </a:r>
              <a:r>
                <a:rPr lang="en-US" sz="3000">
                  <a:latin typeface="Arial" panose="020B0604020202020204" pitchFamily="34" charset="0"/>
                  <a:ea typeface="Asap Semi-Bold"/>
                  <a:cs typeface="Arial" panose="020B0604020202020204" pitchFamily="34" charset="0"/>
                  <a:sym typeface="Asap Semi-Bold"/>
                </a:rPr>
                <a:t> </a:t>
              </a:r>
              <a:r>
                <a:rPr lang="en-US" sz="3000" err="1">
                  <a:latin typeface="Arial" panose="020B0604020202020204" pitchFamily="34" charset="0"/>
                  <a:ea typeface="Asap Semi-Bold"/>
                  <a:cs typeface="Arial" panose="020B0604020202020204" pitchFamily="34" charset="0"/>
                  <a:sym typeface="Asap Semi-Bold"/>
                </a:rPr>
                <a:t>lượng</a:t>
              </a:r>
              <a:r>
                <a:rPr lang="en-US" sz="3000">
                  <a:latin typeface="Arial" panose="020B0604020202020204" pitchFamily="34" charset="0"/>
                  <a:ea typeface="Asap Semi-Bold"/>
                  <a:cs typeface="Arial" panose="020B0604020202020204" pitchFamily="34" charset="0"/>
                  <a:sym typeface="Asap Semi-Bold"/>
                </a:rPr>
                <a:t>)</a:t>
              </a:r>
            </a:p>
            <a:p>
              <a:pPr marL="457200" indent="-457200" algn="just">
                <a:lnSpc>
                  <a:spcPts val="3359"/>
                </a:lnSpc>
                <a:buFont typeface="Arial" panose="020B0604020202020204" pitchFamily="34" charset="0"/>
                <a:buChar char="•"/>
              </a:pPr>
              <a:endParaRPr lang="en-US" sz="3000" b="1">
                <a:latin typeface="Cabin Bold" panose="020B0604020202020204" charset="0"/>
                <a:ea typeface="Asap Semi-Bold"/>
                <a:cs typeface="Asap Semi-Bold"/>
                <a:sym typeface="Asap Semi-Bold"/>
              </a:endParaRPr>
            </a:p>
            <a:p>
              <a:pPr marL="457200" indent="-457200" algn="just">
                <a:lnSpc>
                  <a:spcPts val="3359"/>
                </a:lnSpc>
                <a:buFont typeface="Arial" panose="020B0604020202020204" pitchFamily="34" charset="0"/>
                <a:buChar char="•"/>
              </a:pPr>
              <a:endParaRPr lang="en-US" sz="3000" b="1">
                <a:solidFill>
                  <a:srgbClr val="01003B"/>
                </a:solidFill>
                <a:latin typeface="Cabin Bold" panose="020B0604020202020204" charset="0"/>
                <a:ea typeface="Asap Semi-Bold"/>
                <a:cs typeface="Asap Semi-Bold"/>
                <a:sym typeface="Asap Semi-Bold"/>
              </a:endParaRPr>
            </a:p>
          </p:txBody>
        </p:sp>
      </p:grpSp>
      <p:sp>
        <p:nvSpPr>
          <p:cNvPr id="10" name="Slide Number Placeholder 9">
            <a:extLst>
              <a:ext uri="{FF2B5EF4-FFF2-40B4-BE49-F238E27FC236}">
                <a16:creationId xmlns:a16="http://schemas.microsoft.com/office/drawing/2014/main" id="{AB1AC2B8-DF61-EC6D-6436-F7F62630DFA6}"/>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402421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434921">
            <a:off x="7785428" y="3869919"/>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Cabin Bold" panose="020B0604020202020204" charset="0"/>
            </a:endParaRPr>
          </a:p>
        </p:txBody>
      </p:sp>
      <p:grpSp>
        <p:nvGrpSpPr>
          <p:cNvPr id="5" name="Group 4">
            <a:extLst>
              <a:ext uri="{FF2B5EF4-FFF2-40B4-BE49-F238E27FC236}">
                <a16:creationId xmlns:a16="http://schemas.microsoft.com/office/drawing/2014/main" id="{F9DB2A11-AD33-0115-1D95-C9D9673AFC80}"/>
              </a:ext>
            </a:extLst>
          </p:cNvPr>
          <p:cNvGrpSpPr/>
          <p:nvPr/>
        </p:nvGrpSpPr>
        <p:grpSpPr>
          <a:xfrm>
            <a:off x="1066800" y="325911"/>
            <a:ext cx="16527780" cy="9869658"/>
            <a:chOff x="998220" y="1095616"/>
            <a:chExt cx="16527780" cy="10191386"/>
          </a:xfrm>
        </p:grpSpPr>
        <p:sp>
          <p:nvSpPr>
            <p:cNvPr id="4" name="TextBox 4"/>
            <p:cNvSpPr txBox="1"/>
            <p:nvPr/>
          </p:nvSpPr>
          <p:spPr>
            <a:xfrm>
              <a:off x="1028700" y="3615494"/>
              <a:ext cx="11544300"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panose="020B0604020202020204" charset="0"/>
                  <a:ea typeface="Cabin Bold"/>
                  <a:cs typeface="Arial" panose="020B0604020202020204" pitchFamily="34" charset="0"/>
                  <a:sym typeface="Cabin Bold"/>
                </a:rPr>
                <a:t>Tổng</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quan</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về</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dữ</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liệu</a:t>
              </a:r>
              <a:endParaRPr lang="en-US" sz="7000" b="1">
                <a:solidFill>
                  <a:srgbClr val="01003B"/>
                </a:solidFill>
                <a:latin typeface="Cabin Bold" panose="020B0604020202020204" charset="0"/>
                <a:ea typeface="Cabin Bold"/>
                <a:cs typeface="Arial" panose="020B0604020202020204" pitchFamily="34" charset="0"/>
                <a:sym typeface="Cabin Bold"/>
              </a:endParaRPr>
            </a:p>
          </p:txBody>
        </p:sp>
        <p:sp>
          <p:nvSpPr>
            <p:cNvPr id="11" name="Freeform 11"/>
            <p:cNvSpPr/>
            <p:nvPr/>
          </p:nvSpPr>
          <p:spPr>
            <a:xfrm flipH="1">
              <a:off x="16957953" y="1095616"/>
              <a:ext cx="135383" cy="224703"/>
            </a:xfrm>
            <a:custGeom>
              <a:avLst/>
              <a:gdLst/>
              <a:ahLst/>
              <a:cxnLst/>
              <a:rect l="l" t="t" r="r" b="b"/>
              <a:pathLst>
                <a:path w="180511" h="299604">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Cabin Bold" panose="020B0604020202020204" charset="0"/>
              </a:endParaRPr>
            </a:p>
          </p:txBody>
        </p:sp>
        <p:sp>
          <p:nvSpPr>
            <p:cNvPr id="15" name="TextBox 6">
              <a:extLst>
                <a:ext uri="{FF2B5EF4-FFF2-40B4-BE49-F238E27FC236}">
                  <a16:creationId xmlns:a16="http://schemas.microsoft.com/office/drawing/2014/main" id="{B02B03B8-F54D-3E0E-DCE0-2C4DCA8B61BD}"/>
                </a:ext>
              </a:extLst>
            </p:cNvPr>
            <p:cNvSpPr txBox="1"/>
            <p:nvPr/>
          </p:nvSpPr>
          <p:spPr>
            <a:xfrm>
              <a:off x="998220" y="2970396"/>
              <a:ext cx="9249027" cy="974626"/>
            </a:xfrm>
            <a:prstGeom prst="rect">
              <a:avLst/>
            </a:prstGeom>
          </p:spPr>
          <p:txBody>
            <a:bodyPr lIns="0" tIns="0" rIns="0" bIns="0" rtlCol="0" anchor="t">
              <a:spAutoFit/>
            </a:bodyPr>
            <a:lstStyle/>
            <a:p>
              <a:pPr marL="0" lvl="0" indent="0" algn="l">
                <a:lnSpc>
                  <a:spcPts val="3840"/>
                </a:lnSpc>
                <a:spcBef>
                  <a:spcPct val="0"/>
                </a:spcBef>
              </a:pPr>
              <a:r>
                <a:rPr lang="en-US" sz="3200" b="1" err="1">
                  <a:solidFill>
                    <a:srgbClr val="307855"/>
                  </a:solidFill>
                  <a:latin typeface="Cabin Bold" panose="020B0604020202020204" charset="0"/>
                  <a:ea typeface="Cabin Bold"/>
                  <a:cs typeface="Cabin Bold"/>
                  <a:sym typeface="Cabin Bold"/>
                </a:rPr>
                <a:t>Các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thuộc</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tính</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của</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bộ</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dữ</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liệu</a:t>
              </a:r>
              <a:endParaRPr lang="en-US" sz="3200" b="1">
                <a:solidFill>
                  <a:srgbClr val="307855"/>
                </a:solidFill>
                <a:latin typeface="Cabin Bold" panose="020B0604020202020204" charset="0"/>
                <a:ea typeface="Cabin Bold"/>
                <a:cs typeface="Cabin Bold"/>
                <a:sym typeface="Cabin Bold"/>
              </a:endParaRPr>
            </a:p>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7" name="TextBox 6">
              <a:extLst>
                <a:ext uri="{FF2B5EF4-FFF2-40B4-BE49-F238E27FC236}">
                  <a16:creationId xmlns:a16="http://schemas.microsoft.com/office/drawing/2014/main" id="{3F89A04A-DB7B-F3F9-D562-C152966347B8}"/>
                </a:ext>
              </a:extLst>
            </p:cNvPr>
            <p:cNvSpPr txBox="1"/>
            <p:nvPr/>
          </p:nvSpPr>
          <p:spPr>
            <a:xfrm>
              <a:off x="998220" y="3617203"/>
              <a:ext cx="16527780" cy="7669799"/>
            </a:xfrm>
            <a:prstGeom prst="rect">
              <a:avLst/>
            </a:prstGeom>
            <a:noFill/>
          </p:spPr>
          <p:txBody>
            <a:bodyPr wrap="square">
              <a:spAutoFit/>
            </a:bodyPr>
            <a:lstStyle/>
            <a:p>
              <a:pPr algn="just">
                <a:lnSpc>
                  <a:spcPct val="150000"/>
                </a:lnSpc>
              </a:pPr>
              <a:r>
                <a:rPr lang="en-US" sz="3000" b="1" err="1">
                  <a:solidFill>
                    <a:srgbClr val="01003B"/>
                  </a:solidFill>
                  <a:latin typeface="Cabin Bold" panose="020B0604020202020204" charset="0"/>
                  <a:ea typeface="Asap Semi-Bold"/>
                  <a:cs typeface="Asap Semi-Bold"/>
                  <a:sym typeface="Asap Semi-Bold"/>
                </a:rPr>
                <a:t>Các</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thuộc</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tính</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âm</a:t>
              </a:r>
              <a:r>
                <a:rPr lang="en-US" sz="3000" b="1">
                  <a:solidFill>
                    <a:srgbClr val="01003B"/>
                  </a:solidFill>
                  <a:latin typeface="Cabin Bold" panose="020B0604020202020204" charset="0"/>
                  <a:ea typeface="Asap Semi-Bold"/>
                  <a:cs typeface="Asap Semi-Bold"/>
                  <a:sym typeface="Asap Semi-Bold"/>
                </a:rPr>
                <a:t> </a:t>
              </a:r>
              <a:r>
                <a:rPr lang="en-US" sz="3000" b="1" err="1">
                  <a:solidFill>
                    <a:srgbClr val="01003B"/>
                  </a:solidFill>
                  <a:latin typeface="Cabin Bold" panose="020B0604020202020204" charset="0"/>
                  <a:ea typeface="Asap Semi-Bold"/>
                  <a:cs typeface="Asap Semi-Bold"/>
                  <a:sym typeface="Asap Semi-Bold"/>
                </a:rPr>
                <a:t>nhạc</a:t>
              </a:r>
              <a:endParaRPr lang="en-US" sz="3000" b="1">
                <a:solidFill>
                  <a:srgbClr val="01003B"/>
                </a:solidFill>
                <a:latin typeface="Cabin Bold" panose="020B0604020202020204" charset="0"/>
                <a:ea typeface="Asap Semi-Bold"/>
                <a:cs typeface="Asap Semi-Bold"/>
                <a:sym typeface="Asap Semi-Bold"/>
              </a:endParaRP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Tốc</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bản</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nhạc</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(bpm)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Số</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nhịp</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trên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phút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đại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diện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cho</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nhịp</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500" b="1" err="1">
                  <a:latin typeface="Arial" panose="020B0604020202020204" pitchFamily="34" charset="0"/>
                  <a:cs typeface="Arial" panose="020B0604020202020204" pitchFamily="34" charset="0"/>
                </a:rPr>
                <a:t>Bộ</a:t>
              </a:r>
              <a:r>
                <a:rPr lang="en-US" altLang="en-US" sz="2500" b="1">
                  <a:latin typeface="Arial" panose="020B0604020202020204" pitchFamily="34" charset="0"/>
                  <a:cs typeface="Arial" panose="020B0604020202020204" pitchFamily="34" charset="0"/>
                </a:rPr>
                <a:t> </a:t>
              </a:r>
              <a:r>
                <a:rPr lang="en-US" altLang="en-US" sz="2500" b="1" err="1">
                  <a:latin typeface="Arial" panose="020B0604020202020204" pitchFamily="34" charset="0"/>
                  <a:cs typeface="Arial" panose="020B0604020202020204" pitchFamily="34" charset="0"/>
                </a:rPr>
                <a:t>khóa</a:t>
              </a:r>
              <a:r>
                <a:rPr lang="en-US" altLang="en-US" sz="2500" b="1">
                  <a:latin typeface="Arial" panose="020B0604020202020204" pitchFamily="34" charset="0"/>
                  <a:cs typeface="Arial" panose="020B0604020202020204" pitchFamily="34" charset="0"/>
                </a:rPr>
                <a:t> (key) (</a:t>
              </a:r>
              <a:r>
                <a:rPr lang="en-US" altLang="en-US" sz="2500" b="1" err="1">
                  <a:latin typeface="Arial" panose="020B0604020202020204" pitchFamily="34" charset="0"/>
                  <a:cs typeface="Arial" panose="020B0604020202020204" pitchFamily="34" charset="0"/>
                </a:rPr>
                <a:t>định</a:t>
              </a:r>
              <a:r>
                <a:rPr lang="en-US" altLang="en-US" sz="2500" b="1">
                  <a:latin typeface="Arial" panose="020B0604020202020204" pitchFamily="34" charset="0"/>
                  <a:cs typeface="Arial" panose="020B0604020202020204" pitchFamily="34" charset="0"/>
                </a:rPr>
                <a:t> </a:t>
              </a:r>
              <a:r>
                <a:rPr lang="en-US" altLang="en-US" sz="2500" b="1" err="1">
                  <a:latin typeface="Arial" panose="020B0604020202020204" pitchFamily="34" charset="0"/>
                  <a:cs typeface="Arial" panose="020B0604020202020204" pitchFamily="34" charset="0"/>
                </a:rPr>
                <a:t>tính</a:t>
              </a:r>
              <a:r>
                <a:rPr lang="en-US" altLang="en-US" sz="2500" b="1">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Tone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chính</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Âm</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giai</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(mode)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tính</a:t>
              </a:r>
              <a:r>
                <a:rPr lang="en-US" altLang="en-US" sz="2500" b="1">
                  <a:latin typeface="Arial" panose="020B0604020202020204" pitchFamily="34" charset="0"/>
                  <a:cs typeface="Arial" panose="020B0604020202020204" pitchFamily="34" charset="0"/>
                </a:rPr>
                <a:t>) </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Cho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biết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ở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chế</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trưởng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hoặc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thứ</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danceability_%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phù</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hợp</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với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việc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nhảy</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múa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valence_%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Mức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tích</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cực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trong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nội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dung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âm</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nhạc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energy_%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Mức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năng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acousticness</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_%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Mức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âm</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thanh</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acoustic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trong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instrumentalness</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_%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Tỷ</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lệ</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nhạc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không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lời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trong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Liveness %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Sự</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hiện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diện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của</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các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yếu</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tố</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trình</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diễn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trực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tiếp</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Speechiness</a:t>
              </a:r>
              <a:r>
                <a:rPr lang="en-US" altLang="en-US" sz="2500" b="1">
                  <a:latin typeface="Arial" panose="020B0604020202020204" pitchFamily="34" charset="0"/>
                  <a:cs typeface="Arial" panose="020B0604020202020204" pitchFamily="34" charset="0"/>
                </a:rPr>
                <a:t> </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định</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1" i="0" u="none" strike="noStrike" cap="none" normalizeH="0" baseline="0" err="1">
                  <a:ln>
                    <a:noFill/>
                  </a:ln>
                  <a:solidFill>
                    <a:schemeClr val="tx1"/>
                  </a:solidFill>
                  <a:effectLst/>
                  <a:latin typeface="Arial" panose="020B0604020202020204" pitchFamily="34" charset="0"/>
                  <a:cs typeface="Arial" panose="020B0604020202020204" pitchFamily="34" charset="0"/>
                </a:rPr>
                <a:t>lượng</a:t>
              </a:r>
              <a:r>
                <a:rPr kumimoji="0" lang="en-US" altLang="en-US" sz="25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Mức</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độ</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xuất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hiện</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lời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nói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trong</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bài</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500" b="0" i="0" u="none" strike="noStrike" cap="none" normalizeH="0" baseline="0" err="1">
                  <a:ln>
                    <a:noFill/>
                  </a:ln>
                  <a:solidFill>
                    <a:schemeClr val="tx1"/>
                  </a:solidFill>
                  <a:effectLst/>
                  <a:latin typeface="Arial" panose="020B0604020202020204" pitchFamily="34" charset="0"/>
                  <a:cs typeface="Arial" panose="020B0604020202020204" pitchFamily="34" charset="0"/>
                </a:rPr>
                <a:t>hát</a:t>
              </a:r>
              <a:r>
                <a:rPr kumimoji="0" lang="en-US" altLang="en-US" sz="25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endParaRPr lang="en-US" sz="2500" b="1">
                <a:solidFill>
                  <a:srgbClr val="01003B"/>
                </a:solidFill>
                <a:latin typeface="Arial" panose="020B0604020202020204" pitchFamily="34" charset="0"/>
                <a:ea typeface="Asap Semi-Bold"/>
                <a:cs typeface="Arial" panose="020B0604020202020204" pitchFamily="34" charset="0"/>
                <a:sym typeface="Asap Semi-Bold"/>
              </a:endParaRPr>
            </a:p>
            <a:p>
              <a:pPr marL="457200" indent="-457200" algn="just">
                <a:lnSpc>
                  <a:spcPts val="3359"/>
                </a:lnSpc>
                <a:buFont typeface="Arial" panose="020B0604020202020204" pitchFamily="34" charset="0"/>
                <a:buChar char="•"/>
              </a:pPr>
              <a:endParaRPr lang="en-US" sz="3000" b="1">
                <a:latin typeface="Cabin Bold" panose="020B0604020202020204" charset="0"/>
                <a:ea typeface="Asap Semi-Bold"/>
                <a:cs typeface="Asap Semi-Bold"/>
                <a:sym typeface="Asap Semi-Bold"/>
              </a:endParaRPr>
            </a:p>
            <a:p>
              <a:pPr marL="457200" indent="-457200" algn="just">
                <a:lnSpc>
                  <a:spcPts val="3359"/>
                </a:lnSpc>
                <a:buFont typeface="Arial" panose="020B0604020202020204" pitchFamily="34" charset="0"/>
                <a:buChar char="•"/>
              </a:pPr>
              <a:endParaRPr lang="en-US" sz="3000" b="1">
                <a:solidFill>
                  <a:srgbClr val="01003B"/>
                </a:solidFill>
                <a:latin typeface="Cabin Bold" panose="020B0604020202020204" charset="0"/>
                <a:ea typeface="Asap Semi-Bold"/>
                <a:cs typeface="Asap Semi-Bold"/>
                <a:sym typeface="Asap Semi-Bold"/>
              </a:endParaRPr>
            </a:p>
          </p:txBody>
        </p:sp>
      </p:grpSp>
      <p:sp>
        <p:nvSpPr>
          <p:cNvPr id="10" name="Slide Number Placeholder 9">
            <a:extLst>
              <a:ext uri="{FF2B5EF4-FFF2-40B4-BE49-F238E27FC236}">
                <a16:creationId xmlns:a16="http://schemas.microsoft.com/office/drawing/2014/main" id="{409001F9-1F53-2EF9-817B-1852519FEEB0}"/>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84151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697092">
            <a:off x="3814041" y="6902854"/>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Cabin Bold" panose="020B0604020202020204" charset="0"/>
            </a:endParaRPr>
          </a:p>
        </p:txBody>
      </p:sp>
      <p:grpSp>
        <p:nvGrpSpPr>
          <p:cNvPr id="6" name="Group 5">
            <a:extLst>
              <a:ext uri="{FF2B5EF4-FFF2-40B4-BE49-F238E27FC236}">
                <a16:creationId xmlns:a16="http://schemas.microsoft.com/office/drawing/2014/main" id="{6BA326B6-CFDB-A365-BF20-4F32D34B0447}"/>
              </a:ext>
            </a:extLst>
          </p:cNvPr>
          <p:cNvGrpSpPr/>
          <p:nvPr/>
        </p:nvGrpSpPr>
        <p:grpSpPr>
          <a:xfrm>
            <a:off x="1028700" y="1095616"/>
            <a:ext cx="11863754" cy="7284248"/>
            <a:chOff x="1028700" y="1800918"/>
            <a:chExt cx="11863754" cy="7284248"/>
          </a:xfrm>
        </p:grpSpPr>
        <p:sp>
          <p:nvSpPr>
            <p:cNvPr id="4" name="TextBox 4"/>
            <p:cNvSpPr txBox="1"/>
            <p:nvPr/>
          </p:nvSpPr>
          <p:spPr>
            <a:xfrm>
              <a:off x="1028700" y="3615494"/>
              <a:ext cx="11544300" cy="485775"/>
            </a:xfrm>
            <a:prstGeom prst="rect">
              <a:avLst/>
            </a:prstGeom>
          </p:spPr>
          <p:txBody>
            <a:bodyPr lIns="0" tIns="0" rIns="0" bIns="0" rtlCol="0" anchor="t">
              <a:spAutoFit/>
            </a:bodyPr>
            <a:lstStyle/>
            <a:p>
              <a:pPr marL="0" lvl="0" indent="0" algn="l">
                <a:lnSpc>
                  <a:spcPts val="3840"/>
                </a:lnSpc>
                <a:spcBef>
                  <a:spcPct val="0"/>
                </a:spcBef>
              </a:pPr>
              <a:endParaRPr lang="en-US" sz="3200" b="1">
                <a:solidFill>
                  <a:srgbClr val="307855"/>
                </a:solidFill>
                <a:latin typeface="Cabin Bold" panose="020B0604020202020204" charset="0"/>
                <a:ea typeface="Cabin Bold"/>
                <a:cs typeface="Cabin Bold"/>
                <a:sym typeface="Cabin Bold"/>
              </a:endParaRPr>
            </a:p>
          </p:txBody>
        </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err="1">
                  <a:solidFill>
                    <a:srgbClr val="01003B"/>
                  </a:solidFill>
                  <a:latin typeface="Cabin Bold" panose="020B0604020202020204" charset="0"/>
                  <a:ea typeface="Cabin Bold"/>
                  <a:cs typeface="Arial" panose="020B0604020202020204" pitchFamily="34" charset="0"/>
                  <a:sym typeface="Cabin Bold"/>
                </a:rPr>
                <a:t>Tổng</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quan</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về</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dữ</a:t>
              </a:r>
              <a:r>
                <a:rPr lang="en-US" sz="7000" b="1">
                  <a:solidFill>
                    <a:srgbClr val="01003B"/>
                  </a:solidFill>
                  <a:latin typeface="Cabin Bold" panose="020B0604020202020204" charset="0"/>
                  <a:ea typeface="Cabin Bold"/>
                  <a:cs typeface="Arial" panose="020B0604020202020204" pitchFamily="34" charset="0"/>
                  <a:sym typeface="Cabin Bold"/>
                </a:rPr>
                <a:t> </a:t>
              </a:r>
              <a:r>
                <a:rPr lang="en-US" sz="7000" b="1" err="1">
                  <a:solidFill>
                    <a:srgbClr val="01003B"/>
                  </a:solidFill>
                  <a:latin typeface="Cabin Bold" panose="020B0604020202020204" charset="0"/>
                  <a:ea typeface="Cabin Bold"/>
                  <a:cs typeface="Arial" panose="020B0604020202020204" pitchFamily="34" charset="0"/>
                  <a:sym typeface="Cabin Bold"/>
                </a:rPr>
                <a:t>liệu</a:t>
              </a:r>
              <a:endParaRPr lang="en-US" sz="7000" b="1">
                <a:solidFill>
                  <a:srgbClr val="01003B"/>
                </a:solidFill>
                <a:latin typeface="Cabin Bold" panose="020B0604020202020204" charset="0"/>
                <a:ea typeface="Cabin Bold"/>
                <a:cs typeface="Arial" panose="020B0604020202020204" pitchFamily="34" charset="0"/>
                <a:sym typeface="Cabin Bold"/>
              </a:endParaRPr>
            </a:p>
          </p:txBody>
        </p:sp>
        <p:sp>
          <p:nvSpPr>
            <p:cNvPr id="15" name="TextBox 6">
              <a:extLst>
                <a:ext uri="{FF2B5EF4-FFF2-40B4-BE49-F238E27FC236}">
                  <a16:creationId xmlns:a16="http://schemas.microsoft.com/office/drawing/2014/main" id="{B02B03B8-F54D-3E0E-DCE0-2C4DCA8B61BD}"/>
                </a:ext>
              </a:extLst>
            </p:cNvPr>
            <p:cNvSpPr txBox="1"/>
            <p:nvPr/>
          </p:nvSpPr>
          <p:spPr>
            <a:xfrm>
              <a:off x="1028700" y="3544000"/>
              <a:ext cx="9249027" cy="485775"/>
            </a:xfrm>
            <a:prstGeom prst="rect">
              <a:avLst/>
            </a:prstGeom>
          </p:spPr>
          <p:txBody>
            <a:bodyPr lIns="0" tIns="0" rIns="0" bIns="0" rtlCol="0" anchor="t">
              <a:spAutoFit/>
            </a:bodyPr>
            <a:lstStyle/>
            <a:p>
              <a:pPr marL="0" lvl="0" indent="0" algn="l">
                <a:lnSpc>
                  <a:spcPts val="3840"/>
                </a:lnSpc>
                <a:spcBef>
                  <a:spcPct val="0"/>
                </a:spcBef>
              </a:pPr>
              <a:r>
                <a:rPr lang="en-US" sz="3200" b="1" err="1">
                  <a:solidFill>
                    <a:srgbClr val="307855"/>
                  </a:solidFill>
                  <a:latin typeface="Cabin Bold" panose="020B0604020202020204" charset="0"/>
                  <a:ea typeface="Cabin Bold"/>
                  <a:cs typeface="Cabin Bold"/>
                  <a:sym typeface="Cabin Bold"/>
                </a:rPr>
                <a:t>Nguồn</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gốc</a:t>
              </a:r>
              <a:r>
                <a:rPr lang="en-US" sz="3200" b="1">
                  <a:solidFill>
                    <a:srgbClr val="307855"/>
                  </a:solidFill>
                  <a:latin typeface="Cabin Bold" panose="020B0604020202020204" charset="0"/>
                  <a:ea typeface="Cabin Bold"/>
                  <a:cs typeface="Cabin Bold"/>
                  <a:sym typeface="Cabin Bold"/>
                </a:rPr>
                <a:t> &amp; </a:t>
              </a:r>
              <a:r>
                <a:rPr lang="en-US" sz="3200" b="1" err="1">
                  <a:solidFill>
                    <a:srgbClr val="307855"/>
                  </a:solidFill>
                  <a:latin typeface="Cabin Bold" panose="020B0604020202020204" charset="0"/>
                  <a:ea typeface="Cabin Bold"/>
                  <a:cs typeface="Cabin Bold"/>
                  <a:sym typeface="Cabin Bold"/>
                </a:rPr>
                <a:t>chính</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sách</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sử</a:t>
              </a:r>
              <a:r>
                <a:rPr lang="en-US" sz="3200" b="1">
                  <a:solidFill>
                    <a:srgbClr val="307855"/>
                  </a:solidFill>
                  <a:latin typeface="Cabin Bold" panose="020B0604020202020204" charset="0"/>
                  <a:ea typeface="Cabin Bold"/>
                  <a:cs typeface="Cabin Bold"/>
                  <a:sym typeface="Cabin Bold"/>
                </a:rPr>
                <a:t> </a:t>
              </a:r>
              <a:r>
                <a:rPr lang="en-US" sz="3200" b="1" err="1">
                  <a:solidFill>
                    <a:srgbClr val="307855"/>
                  </a:solidFill>
                  <a:latin typeface="Cabin Bold" panose="020B0604020202020204" charset="0"/>
                  <a:ea typeface="Cabin Bold"/>
                  <a:cs typeface="Cabin Bold"/>
                  <a:sym typeface="Cabin Bold"/>
                </a:rPr>
                <a:t>dụng</a:t>
              </a:r>
              <a:r>
                <a:rPr lang="en-US" sz="3200" b="1">
                  <a:solidFill>
                    <a:srgbClr val="307855"/>
                  </a:solidFill>
                  <a:latin typeface="Cabin Bold" panose="020B0604020202020204" charset="0"/>
                  <a:ea typeface="Cabin Bold"/>
                  <a:cs typeface="Cabin Bold"/>
                  <a:sym typeface="Cabin Bold"/>
                </a:rPr>
                <a:t> </a:t>
              </a:r>
            </a:p>
          </p:txBody>
        </p:sp>
        <p:sp>
          <p:nvSpPr>
            <p:cNvPr id="5" name="TextBox 4">
              <a:extLst>
                <a:ext uri="{FF2B5EF4-FFF2-40B4-BE49-F238E27FC236}">
                  <a16:creationId xmlns:a16="http://schemas.microsoft.com/office/drawing/2014/main" id="{5ED99807-E69F-EA95-CAD2-DF52546AA090}"/>
                </a:ext>
              </a:extLst>
            </p:cNvPr>
            <p:cNvSpPr txBox="1"/>
            <p:nvPr/>
          </p:nvSpPr>
          <p:spPr>
            <a:xfrm>
              <a:off x="1028700" y="4175489"/>
              <a:ext cx="11863754" cy="4909677"/>
            </a:xfrm>
            <a:prstGeom prst="rect">
              <a:avLst/>
            </a:prstGeom>
            <a:noFill/>
          </p:spPr>
          <p:txBody>
            <a:bodyPr wrap="square" lIns="91440" tIns="45720" rIns="91440" bIns="45720" anchor="t">
              <a:spAutoFit/>
            </a:bodyPr>
            <a:lstStyle/>
            <a:p>
              <a:pPr>
                <a:lnSpc>
                  <a:spcPct val="150000"/>
                </a:lnSpc>
              </a:pPr>
              <a:r>
                <a:rPr lang="vi-VN" sz="3000" b="1">
                  <a:latin typeface="Arial"/>
                  <a:cs typeface="Arial"/>
                </a:rPr>
                <a:t>Nguồn gốc dữ liệu</a:t>
              </a:r>
              <a:endParaRPr lang="vi-VN" sz="3000">
                <a:latin typeface="Arial"/>
                <a:cs typeface="Arial"/>
              </a:endParaRPr>
            </a:p>
            <a:p>
              <a:pPr marL="457200" indent="-457200" algn="just">
                <a:lnSpc>
                  <a:spcPct val="150000"/>
                </a:lnSpc>
                <a:buFont typeface="Arial" panose="020B0604020202020204" pitchFamily="34" charset="0"/>
                <a:buChar char="•"/>
              </a:pPr>
              <a:r>
                <a:rPr lang="vi-VN" sz="3000" b="1">
                  <a:latin typeface="Arial"/>
                  <a:cs typeface="Arial"/>
                </a:rPr>
                <a:t>Nguồn dữ liệu</a:t>
              </a:r>
              <a:r>
                <a:rPr lang="vi-VN" sz="3000">
                  <a:latin typeface="Arial"/>
                  <a:cs typeface="Arial"/>
                </a:rPr>
                <a:t>: Được thu thập bằng cách sử dụng API của </a:t>
              </a:r>
              <a:r>
                <a:rPr lang="vi-VN" sz="3000" err="1">
                  <a:latin typeface="Arial"/>
                  <a:cs typeface="Arial"/>
                </a:rPr>
                <a:t>Spotify</a:t>
              </a:r>
              <a:r>
                <a:rPr lang="vi-VN" sz="3000">
                  <a:latin typeface="Arial"/>
                  <a:cs typeface="Arial"/>
                </a:rPr>
                <a:t> thông qua </a:t>
              </a:r>
              <a:r>
                <a:rPr lang="vi-VN" sz="3000" err="1">
                  <a:latin typeface="Arial"/>
                  <a:cs typeface="Arial"/>
                </a:rPr>
                <a:t>web</a:t>
              </a:r>
              <a:r>
                <a:rPr lang="vi-VN" sz="3000">
                  <a:latin typeface="Arial"/>
                  <a:cs typeface="Arial"/>
                </a:rPr>
                <a:t> </a:t>
              </a:r>
              <a:r>
                <a:rPr lang="vi-VN" sz="3000" err="1">
                  <a:latin typeface="Arial"/>
                  <a:cs typeface="Arial"/>
                </a:rPr>
                <a:t>scraping</a:t>
              </a:r>
              <a:r>
                <a:rPr lang="vi-VN" sz="3000">
                  <a:latin typeface="Arial"/>
                  <a:cs typeface="Arial"/>
                </a:rPr>
                <a:t>.</a:t>
              </a:r>
            </a:p>
            <a:p>
              <a:pPr marL="457200" indent="-457200">
                <a:lnSpc>
                  <a:spcPct val="150000"/>
                </a:lnSpc>
                <a:buFont typeface="Arial" panose="020B0604020202020204" pitchFamily="34" charset="0"/>
                <a:buChar char="•"/>
              </a:pPr>
              <a:r>
                <a:rPr lang="vi-VN" sz="3000" b="1">
                  <a:latin typeface="Arial"/>
                  <a:cs typeface="Arial"/>
                </a:rPr>
                <a:t>Phương pháp thu thập</a:t>
              </a:r>
              <a:r>
                <a:rPr lang="vi-VN" sz="3000">
                  <a:latin typeface="Arial"/>
                  <a:cs typeface="Arial"/>
                </a:rPr>
                <a:t>: Sử dụng </a:t>
              </a:r>
              <a:r>
                <a:rPr lang="vi-VN" sz="3000" err="1">
                  <a:latin typeface="Arial"/>
                  <a:cs typeface="Arial"/>
                </a:rPr>
                <a:t>Python</a:t>
              </a:r>
              <a:r>
                <a:rPr lang="vi-VN" sz="3000">
                  <a:latin typeface="Arial"/>
                  <a:cs typeface="Arial"/>
                </a:rPr>
                <a:t> với thư viện </a:t>
              </a:r>
              <a:r>
                <a:rPr lang="vi-VN" sz="3000" err="1">
                  <a:latin typeface="Arial"/>
                  <a:cs typeface="Arial"/>
                </a:rPr>
                <a:t>BeautifulSoup</a:t>
              </a:r>
              <a:r>
                <a:rPr lang="vi-VN" sz="3000">
                  <a:latin typeface="Arial"/>
                  <a:cs typeface="Arial"/>
                </a:rPr>
                <a:t> để thu thập và xử lý dữ liệu.</a:t>
              </a:r>
              <a:endParaRPr lang="en-US" sz="3000">
                <a:latin typeface="Arial"/>
                <a:cs typeface="Arial"/>
              </a:endParaRPr>
            </a:p>
            <a:p>
              <a:pPr>
                <a:lnSpc>
                  <a:spcPct val="150000"/>
                </a:lnSpc>
              </a:pPr>
              <a:r>
                <a:rPr lang="en-US" sz="3000" b="1" err="1"/>
                <a:t>Chính</a:t>
              </a:r>
              <a:r>
                <a:rPr lang="en-US" sz="3000" b="1"/>
                <a:t> </a:t>
              </a:r>
              <a:r>
                <a:rPr lang="en-US" sz="3000" b="1" err="1"/>
                <a:t>sách</a:t>
              </a:r>
              <a:r>
                <a:rPr lang="en-US" sz="3000" b="1"/>
                <a:t> </a:t>
              </a:r>
              <a:r>
                <a:rPr lang="en-US" sz="3000" b="1" err="1"/>
                <a:t>sử</a:t>
              </a:r>
              <a:r>
                <a:rPr lang="en-US" sz="3000" b="1"/>
                <a:t> </a:t>
              </a:r>
              <a:r>
                <a:rPr lang="en-US" sz="3000" b="1" err="1"/>
                <a:t>dụng</a:t>
              </a:r>
              <a:r>
                <a:rPr lang="en-US" sz="3000" b="1"/>
                <a:t>:</a:t>
              </a:r>
              <a:endParaRPr lang="en-US" sz="3000" b="1">
                <a:cs typeface="Calibri"/>
              </a:endParaRPr>
            </a:p>
            <a:p>
              <a:pPr marL="457200" indent="-457200">
                <a:lnSpc>
                  <a:spcPct val="150000"/>
                </a:lnSpc>
                <a:buFont typeface="Arial" panose="020B0604020202020204" pitchFamily="34" charset="0"/>
                <a:buChar char="•"/>
              </a:pPr>
              <a:r>
                <a:rPr lang="en-US" sz="3200" b="1"/>
                <a:t>CC0 1.0 Universal</a:t>
              </a:r>
              <a:endParaRPr lang="en-US" sz="3000" b="1">
                <a:latin typeface="Calibri"/>
                <a:cs typeface="Calibri"/>
              </a:endParaRPr>
            </a:p>
          </p:txBody>
        </p:sp>
      </p:grpSp>
      <p:sp>
        <p:nvSpPr>
          <p:cNvPr id="10" name="Slide Number Placeholder 9">
            <a:extLst>
              <a:ext uri="{FF2B5EF4-FFF2-40B4-BE49-F238E27FC236}">
                <a16:creationId xmlns:a16="http://schemas.microsoft.com/office/drawing/2014/main" id="{5F0CAFCA-88E6-C4FB-30F8-5E6ABD3111F6}"/>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619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1361161">
            <a:off x="1127016" y="-1410676"/>
            <a:ext cx="19049800"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3599165"/>
            <a:ext cx="9249027" cy="4509936"/>
            <a:chOff x="0" y="0"/>
            <a:chExt cx="12332036" cy="6013247"/>
          </a:xfrm>
        </p:grpSpPr>
        <p:sp>
          <p:nvSpPr>
            <p:cNvPr id="4" name="TextBox 4"/>
            <p:cNvSpPr txBox="1"/>
            <p:nvPr/>
          </p:nvSpPr>
          <p:spPr>
            <a:xfrm>
              <a:off x="0" y="0"/>
              <a:ext cx="123320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307855"/>
                  </a:solidFill>
                  <a:latin typeface="Cabin Bold"/>
                  <a:ea typeface="Cabin Bold"/>
                  <a:cs typeface="Cabin Bold"/>
                  <a:sym typeface="Cabin Bold"/>
                </a:rPr>
                <a:t>Dashboard 1</a:t>
              </a:r>
            </a:p>
          </p:txBody>
        </p:sp>
        <p:sp>
          <p:nvSpPr>
            <p:cNvPr id="5" name="TextBox 5"/>
            <p:cNvSpPr txBox="1"/>
            <p:nvPr/>
          </p:nvSpPr>
          <p:spPr>
            <a:xfrm>
              <a:off x="0" y="979082"/>
              <a:ext cx="12332036" cy="1956435"/>
            </a:xfrm>
            <a:prstGeom prst="rect">
              <a:avLst/>
            </a:prstGeom>
          </p:spPr>
          <p:txBody>
            <a:bodyPr lIns="0" tIns="0" rIns="0" bIns="0" rtlCol="0" anchor="t">
              <a:spAutoFit/>
            </a:bodyPr>
            <a:lstStyle/>
            <a:p>
              <a:pPr algn="l">
                <a:lnSpc>
                  <a:spcPts val="4200"/>
                </a:lnSpc>
              </a:pPr>
              <a:r>
                <a:rPr lang="en-US" sz="3000" b="1" err="1">
                  <a:solidFill>
                    <a:srgbClr val="01003B"/>
                  </a:solidFill>
                  <a:latin typeface="Asap Semi-Bold"/>
                  <a:ea typeface="Asap Semi-Bold"/>
                  <a:cs typeface="Asap Semi-Bold"/>
                  <a:sym typeface="Asap Semi-Bold"/>
                </a:rPr>
                <a:t>Phân</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tích</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về</a:t>
              </a:r>
              <a:r>
                <a:rPr lang="en-US" sz="3000" b="1">
                  <a:solidFill>
                    <a:srgbClr val="01003B"/>
                  </a:solidFill>
                  <a:latin typeface="Asap Semi-Bold"/>
                  <a:ea typeface="Asap Semi-Bold"/>
                  <a:cs typeface="Asap Semi-Bold"/>
                  <a:sym typeface="Asap Semi-Bold"/>
                </a:rPr>
                <a:t> xu </a:t>
              </a:r>
              <a:r>
                <a:rPr lang="en-US" sz="3000" b="1" err="1">
                  <a:solidFill>
                    <a:srgbClr val="01003B"/>
                  </a:solidFill>
                  <a:latin typeface="Asap Semi-Bold"/>
                  <a:ea typeface="Asap Semi-Bold"/>
                  <a:cs typeface="Asap Semi-Bold"/>
                  <a:sym typeface="Asap Semi-Bold"/>
                </a:rPr>
                <a:t>hướng</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nghe</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nhạc</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dựa</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trên</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các</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bài</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hát</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được</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nghe</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nhiều</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nhất</a:t>
              </a:r>
              <a:r>
                <a:rPr lang="en-US" sz="3000" b="1">
                  <a:solidFill>
                    <a:srgbClr val="01003B"/>
                  </a:solidFill>
                  <a:latin typeface="Asap Semi-Bold"/>
                  <a:ea typeface="Asap Semi-Bold"/>
                  <a:cs typeface="Asap Semi-Bold"/>
                  <a:sym typeface="Asap Semi-Bold"/>
                </a:rPr>
                <a:t> </a:t>
              </a:r>
              <a:r>
                <a:rPr lang="en-US" sz="3000" b="1" err="1">
                  <a:solidFill>
                    <a:srgbClr val="01003B"/>
                  </a:solidFill>
                  <a:latin typeface="Asap Semi-Bold"/>
                  <a:ea typeface="Asap Semi-Bold"/>
                  <a:cs typeface="Asap Semi-Bold"/>
                  <a:sym typeface="Asap Semi-Bold"/>
                </a:rPr>
                <a:t>trên</a:t>
              </a:r>
              <a:r>
                <a:rPr lang="en-US" sz="3000" b="1">
                  <a:solidFill>
                    <a:srgbClr val="01003B"/>
                  </a:solidFill>
                  <a:latin typeface="Asap Semi-Bold"/>
                  <a:ea typeface="Asap Semi-Bold"/>
                  <a:cs typeface="Asap Semi-Bold"/>
                  <a:sym typeface="Asap Semi-Bold"/>
                </a:rPr>
                <a:t> Spotify</a:t>
              </a:r>
            </a:p>
            <a:p>
              <a:pPr algn="l">
                <a:lnSpc>
                  <a:spcPts val="3359"/>
                </a:lnSpc>
              </a:pPr>
              <a:endParaRPr lang="en-US" sz="3000" b="1">
                <a:solidFill>
                  <a:srgbClr val="01003B"/>
                </a:solidFill>
                <a:latin typeface="Asap Semi-Bold"/>
                <a:ea typeface="Asap Semi-Bold"/>
                <a:cs typeface="Asap Semi-Bold"/>
                <a:sym typeface="Asap Semi-Bold"/>
              </a:endParaRPr>
            </a:p>
          </p:txBody>
        </p:sp>
        <p:sp>
          <p:nvSpPr>
            <p:cNvPr id="6" name="TextBox 6"/>
            <p:cNvSpPr txBox="1"/>
            <p:nvPr/>
          </p:nvSpPr>
          <p:spPr>
            <a:xfrm>
              <a:off x="0" y="3788930"/>
              <a:ext cx="123320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307855"/>
                  </a:solidFill>
                  <a:latin typeface="Cabin Bold"/>
                  <a:ea typeface="Cabin Bold"/>
                  <a:cs typeface="Cabin Bold"/>
                  <a:sym typeface="Cabin Bold"/>
                </a:rPr>
                <a:t>Dashboard 2</a:t>
              </a:r>
            </a:p>
          </p:txBody>
        </p:sp>
        <p:sp>
          <p:nvSpPr>
            <p:cNvPr id="7" name="TextBox 7"/>
            <p:cNvSpPr txBox="1"/>
            <p:nvPr/>
          </p:nvSpPr>
          <p:spPr>
            <a:xfrm>
              <a:off x="0" y="4768012"/>
              <a:ext cx="12332036" cy="1245235"/>
            </a:xfrm>
            <a:prstGeom prst="rect">
              <a:avLst/>
            </a:prstGeom>
          </p:spPr>
          <p:txBody>
            <a:bodyPr lIns="0" tIns="0" rIns="0" bIns="0" rtlCol="0" anchor="t">
              <a:spAutoFit/>
            </a:bodyPr>
            <a:lstStyle/>
            <a:p>
              <a:pPr algn="l">
                <a:lnSpc>
                  <a:spcPts val="4200"/>
                </a:lnSpc>
              </a:pPr>
              <a:r>
                <a:rPr lang="en-US" sz="3000" b="1">
                  <a:solidFill>
                    <a:srgbClr val="01003B"/>
                  </a:solidFill>
                  <a:latin typeface="Asap Semi-Bold"/>
                  <a:ea typeface="Asap Semi-Bold"/>
                  <a:cs typeface="Asap Semi-Bold"/>
                  <a:sym typeface="Asap Semi-Bold"/>
                </a:rPr>
                <a:t>Phân tích cụ thể về các bài hát</a:t>
              </a:r>
            </a:p>
            <a:p>
              <a:pPr algn="l">
                <a:lnSpc>
                  <a:spcPts val="3359"/>
                </a:lnSpc>
              </a:pPr>
              <a:endParaRPr lang="en-US" sz="3000" b="1">
                <a:solidFill>
                  <a:srgbClr val="01003B"/>
                </a:solidFill>
                <a:latin typeface="Asap Semi-Bold"/>
                <a:ea typeface="Asap Semi-Bold"/>
                <a:cs typeface="Asap Semi-Bold"/>
                <a:sym typeface="Asap Semi-Bold"/>
              </a:endParaRPr>
            </a:p>
          </p:txBody>
        </p:sp>
      </p:grpSp>
      <p:sp>
        <p:nvSpPr>
          <p:cNvPr id="8" name="TextBox 8"/>
          <p:cNvSpPr txBox="1"/>
          <p:nvPr/>
        </p:nvSpPr>
        <p:spPr>
          <a:xfrm>
            <a:off x="1028700" y="1800918"/>
            <a:ext cx="10387445" cy="1076325"/>
          </a:xfrm>
          <a:prstGeom prst="rect">
            <a:avLst/>
          </a:prstGeom>
        </p:spPr>
        <p:txBody>
          <a:bodyPr lIns="0" tIns="0" rIns="0" bIns="0" rtlCol="0" anchor="t">
            <a:spAutoFit/>
          </a:bodyPr>
          <a:lstStyle/>
          <a:p>
            <a:pPr algn="l">
              <a:lnSpc>
                <a:spcPts val="8400"/>
              </a:lnSpc>
            </a:pPr>
            <a:r>
              <a:rPr lang="en-US" sz="7000" b="1">
                <a:solidFill>
                  <a:srgbClr val="01003B"/>
                </a:solidFill>
                <a:latin typeface="Cabin Bold"/>
                <a:ea typeface="Cabin Bold"/>
                <a:cs typeface="Cabin Bold"/>
                <a:sym typeface="Cabin Bold"/>
              </a:rPr>
              <a:t>Dashboard</a:t>
            </a:r>
          </a:p>
        </p:txBody>
      </p:sp>
      <p:grpSp>
        <p:nvGrpSpPr>
          <p:cNvPr id="12" name="Group 12"/>
          <p:cNvGrpSpPr/>
          <p:nvPr/>
        </p:nvGrpSpPr>
        <p:grpSpPr>
          <a:xfrm>
            <a:off x="1028700" y="1028700"/>
            <a:ext cx="3903162" cy="489363"/>
            <a:chOff x="0" y="0"/>
            <a:chExt cx="5204217" cy="652485"/>
          </a:xfrm>
        </p:grpSpPr>
        <p:sp>
          <p:nvSpPr>
            <p:cNvPr id="13" name="TextBox 13"/>
            <p:cNvSpPr txBox="1"/>
            <p:nvPr/>
          </p:nvSpPr>
          <p:spPr>
            <a:xfrm>
              <a:off x="877820" y="55541"/>
              <a:ext cx="4326396" cy="493778"/>
            </a:xfrm>
            <a:prstGeom prst="rect">
              <a:avLst/>
            </a:prstGeom>
          </p:spPr>
          <p:txBody>
            <a:bodyPr lIns="0" tIns="0" rIns="0" bIns="0" rtlCol="0" anchor="t">
              <a:spAutoFit/>
            </a:bodyPr>
            <a:lstStyle/>
            <a:p>
              <a:pPr algn="l">
                <a:lnSpc>
                  <a:spcPts val="3081"/>
                </a:lnSpc>
                <a:spcBef>
                  <a:spcPct val="0"/>
                </a:spcBef>
              </a:pPr>
              <a:r>
                <a:rPr lang="en-US" sz="2201" b="1">
                  <a:solidFill>
                    <a:srgbClr val="01003B"/>
                  </a:solidFill>
                  <a:latin typeface="Asap Bold"/>
                  <a:ea typeface="Asap Bold"/>
                  <a:cs typeface="Asap Bold"/>
                  <a:sym typeface="Asap Bold"/>
                </a:rPr>
                <a:t>Nhóm 11</a:t>
              </a:r>
            </a:p>
          </p:txBody>
        </p:sp>
        <p:sp>
          <p:nvSpPr>
            <p:cNvPr id="14" name="Freeform 14"/>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5" name="Slide Number Placeholder 14">
            <a:extLst>
              <a:ext uri="{FF2B5EF4-FFF2-40B4-BE49-F238E27FC236}">
                <a16:creationId xmlns:a16="http://schemas.microsoft.com/office/drawing/2014/main" id="{34622ED6-5F5F-F382-6AFE-C57C2176127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1C697862BC5E40A1558EFFD2E56BC8" ma:contentTypeVersion="12" ma:contentTypeDescription="Create a new document." ma:contentTypeScope="" ma:versionID="314ddd7a160511877cf0dfde8cde28c9">
  <xsd:schema xmlns:xsd="http://www.w3.org/2001/XMLSchema" xmlns:xs="http://www.w3.org/2001/XMLSchema" xmlns:p="http://schemas.microsoft.com/office/2006/metadata/properties" xmlns:ns3="9845fe17-0817-4ef9-96bc-9199a3d73abc" xmlns:ns4="b9b855bf-7959-4fd5-b596-e8b826bf4994" targetNamespace="http://schemas.microsoft.com/office/2006/metadata/properties" ma:root="true" ma:fieldsID="9205f5f10600961b9ccd5e7b9e4bef32" ns3:_="" ns4:_="">
    <xsd:import namespace="9845fe17-0817-4ef9-96bc-9199a3d73abc"/>
    <xsd:import namespace="b9b855bf-7959-4fd5-b596-e8b826bf4994"/>
    <xsd:element name="properties">
      <xsd:complexType>
        <xsd:sequence>
          <xsd:element name="documentManagement">
            <xsd:complexType>
              <xsd:all>
                <xsd:element ref="ns3:MediaServiceMetadata" minOccurs="0"/>
                <xsd:element ref="ns3:MediaServiceFastMetadata" minOccurs="0"/>
                <xsd:element ref="ns3:_activity"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5fe17-0817-4ef9-96bc-9199a3d73a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9b855bf-7959-4fd5-b596-e8b826bf499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845fe17-0817-4ef9-96bc-9199a3d73ab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D0E82D-B8EA-4015-B919-ADC72B5FD8D3}">
  <ds:schemaRefs>
    <ds:schemaRef ds:uri="9845fe17-0817-4ef9-96bc-9199a3d73abc"/>
    <ds:schemaRef ds:uri="b9b855bf-7959-4fd5-b596-e8b826bf49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870716-31E3-4A50-9B2D-627E8FEF7592}">
  <ds:schemaRefs>
    <ds:schemaRef ds:uri="http://schemas.microsoft.com/office/2006/metadata/properties"/>
    <ds:schemaRef ds:uri="http://purl.org/dc/terms/"/>
    <ds:schemaRef ds:uri="9845fe17-0817-4ef9-96bc-9199a3d73abc"/>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b9b855bf-7959-4fd5-b596-e8b826bf4994"/>
    <ds:schemaRef ds:uri="http://purl.org/dc/dcmitype/"/>
  </ds:schemaRefs>
</ds:datastoreItem>
</file>

<file path=customXml/itemProps3.xml><?xml version="1.0" encoding="utf-8"?>
<ds:datastoreItem xmlns:ds="http://schemas.openxmlformats.org/officeDocument/2006/customXml" ds:itemID="{8D6AA727-F74D-4C30-BE35-7130FA04D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3008</Words>
  <Application>Microsoft Macintosh PowerPoint</Application>
  <PresentationFormat>Custom</PresentationFormat>
  <Paragraphs>254</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Calibri</vt:lpstr>
      <vt:lpstr>Asap Bold</vt:lpstr>
      <vt:lpstr>Wingdings</vt:lpstr>
      <vt:lpstr>Courier New</vt:lpstr>
      <vt:lpstr>Aptos</vt:lpstr>
      <vt:lpstr>Arial</vt:lpstr>
      <vt:lpstr>Asap Semi-Bold</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đề xuất dự án Thuyết trình doanh nghiệp theo Phong cách Công nghệ Trừu tượng Xanh dương Đậm Hồng</dc:title>
  <cp:lastModifiedBy>TRẦN HOÀNG KIM NGÂN</cp:lastModifiedBy>
  <cp:revision>2</cp:revision>
  <dcterms:created xsi:type="dcterms:W3CDTF">2006-08-16T00:00:00Z</dcterms:created>
  <dcterms:modified xsi:type="dcterms:W3CDTF">2024-10-29T05:41:35Z</dcterms:modified>
  <dc:identifier>DAGTwy0xePc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0x010100171C697862BC5E40A1558EFFD2E56BC8</vt:lpwstr>
  </property>
</Properties>
</file>